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4005DA0-E71D-46CF-88B2-406C70658C04}">
  <a:tblStyle styleId="{94005DA0-E71D-46CF-88B2-406C70658C0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c59179bf4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c59179bf4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c56bceaae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c56bceaae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Standard scaler was used instead of a robust scaler since potential outliers have already been manually removed.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c59179bf4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c59179bf4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Removing entries like this can have unforeseen consequences. A professional in polypropylene production should be consulted for greater understanding of </a:t>
            </a:r>
            <a:r>
              <a:rPr lang="en"/>
              <a:t>these</a:t>
            </a:r>
            <a:r>
              <a:rPr lang="en"/>
              <a:t> potential outliers.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c56bceaae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c56bceaae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c59179bf4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c59179bf4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c59179bf4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c59179bf4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c59179bf4b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c59179bf4b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c562b9e53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c562b9e53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c5bce12ba9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c5bce12ba9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c5bce12ba9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c5bce12ba9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c46dfebb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c46dfebb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c5bce12ba9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c5bce12ba9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c5bce12ba9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c5bce12ba9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c5bce12ba9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c5bce12ba9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c5bce12ba9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c5bce12ba9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c5fae1dc5b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c5fae1dc5b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c5fae1dc5b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c5fae1dc5b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c562b9e53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c562b9e53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c5fae1dc5b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c5fae1dc5b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c46dfebb4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c46dfebb4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c609a0cda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c609a0cda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c46dfebb4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c46dfebb4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c46dfebb4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c46dfebb4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c46dfebb4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c46dfebb4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c562b9e53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c562b9e53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c46dfebb4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c46dfebb4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c562b9e53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c562b9e53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c56bceaae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c56bceaae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c56bceaae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c56bceaae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image" Target="../media/image26.png"/><Relationship Id="rId5" Type="http://schemas.openxmlformats.org/officeDocument/2006/relationships/image" Target="../media/image25.png"/><Relationship Id="rId6"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9.png"/><Relationship Id="rId5" Type="http://schemas.openxmlformats.org/officeDocument/2006/relationships/image" Target="../media/image7.png"/><Relationship Id="rId6"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Polypropylene Machine Learning “Soft Sensor”</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t>Drew Perry, Michael Crapse, Tanzim Mostafa</a:t>
            </a:r>
            <a:endParaRPr/>
          </a:p>
          <a:p>
            <a:pPr indent="0" lvl="0" marL="0" rtl="0" algn="ctr">
              <a:spcBef>
                <a:spcPts val="0"/>
              </a:spcBef>
              <a:spcAft>
                <a:spcPts val="0"/>
              </a:spcAft>
              <a:buNone/>
            </a:pPr>
            <a:r>
              <a:rPr lang="en"/>
              <a:t>MATH 4463, 25 March 2024</a:t>
            </a:r>
            <a:endParaRPr/>
          </a:p>
        </p:txBody>
      </p:sp>
      <p:pic>
        <p:nvPicPr>
          <p:cNvPr id="56" name="Google Shape;56;p13"/>
          <p:cNvPicPr preferRelativeResize="0"/>
          <p:nvPr/>
        </p:nvPicPr>
        <p:blipFill>
          <a:blip r:embed="rId3">
            <a:alphaModFix amt="13000"/>
          </a:blip>
          <a:stretch>
            <a:fillRect/>
          </a:stretch>
        </p:blipFill>
        <p:spPr>
          <a:xfrm>
            <a:off x="0" y="0"/>
            <a:ext cx="9144000" cy="51435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Methodology 2 Visualize Dataset</a:t>
            </a:r>
            <a:endParaRPr/>
          </a:p>
        </p:txBody>
      </p:sp>
      <p:sp>
        <p:nvSpPr>
          <p:cNvPr id="126" name="Google Shape;126;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7" name="Google Shape;127;p22"/>
          <p:cNvPicPr preferRelativeResize="0"/>
          <p:nvPr/>
        </p:nvPicPr>
        <p:blipFill>
          <a:blip r:embed="rId3">
            <a:alphaModFix/>
          </a:blip>
          <a:stretch>
            <a:fillRect/>
          </a:stretch>
        </p:blipFill>
        <p:spPr>
          <a:xfrm>
            <a:off x="399150" y="1152473"/>
            <a:ext cx="4398124" cy="3416400"/>
          </a:xfrm>
          <a:prstGeom prst="rect">
            <a:avLst/>
          </a:prstGeom>
          <a:noFill/>
          <a:ln>
            <a:noFill/>
          </a:ln>
        </p:spPr>
      </p:pic>
      <p:pic>
        <p:nvPicPr>
          <p:cNvPr id="128" name="Google Shape;128;p22"/>
          <p:cNvPicPr preferRelativeResize="0"/>
          <p:nvPr/>
        </p:nvPicPr>
        <p:blipFill>
          <a:blip r:embed="rId4">
            <a:alphaModFix/>
          </a:blip>
          <a:stretch>
            <a:fillRect/>
          </a:stretch>
        </p:blipFill>
        <p:spPr>
          <a:xfrm>
            <a:off x="5026375" y="1152475"/>
            <a:ext cx="3510352" cy="3416400"/>
          </a:xfrm>
          <a:prstGeom prst="rect">
            <a:avLst/>
          </a:prstGeom>
          <a:noFill/>
          <a:ln>
            <a:noFill/>
          </a:ln>
        </p:spPr>
      </p:pic>
      <p:sp>
        <p:nvSpPr>
          <p:cNvPr id="129" name="Google Shape;129;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 2 Prepare Dataset</a:t>
            </a:r>
            <a:endParaRPr/>
          </a:p>
        </p:txBody>
      </p:sp>
      <p:sp>
        <p:nvSpPr>
          <p:cNvPr id="135" name="Google Shape;135;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Prepared the dataset for training and testing.</a:t>
            </a:r>
            <a:endParaRPr/>
          </a:p>
          <a:p>
            <a:pPr indent="-342900" lvl="0" marL="457200" rtl="0" algn="l">
              <a:spcBef>
                <a:spcPts val="1200"/>
              </a:spcBef>
              <a:spcAft>
                <a:spcPts val="0"/>
              </a:spcAft>
              <a:buSzPts val="1800"/>
              <a:buAutoNum type="arabicPeriod"/>
            </a:pPr>
            <a:r>
              <a:rPr lang="en"/>
              <a:t>Removed 80 rows with missing values.</a:t>
            </a:r>
            <a:endParaRPr/>
          </a:p>
          <a:p>
            <a:pPr indent="-342900" lvl="0" marL="457200" rtl="0" algn="l">
              <a:spcBef>
                <a:spcPts val="0"/>
              </a:spcBef>
              <a:spcAft>
                <a:spcPts val="0"/>
              </a:spcAft>
              <a:buSzPts val="1800"/>
              <a:buAutoNum type="arabicPeriod"/>
            </a:pPr>
            <a:r>
              <a:rPr lang="en"/>
              <a:t>Added natural log of MFR column and removed initial MFR column to reduce skewness and improve model performance.</a:t>
            </a:r>
            <a:endParaRPr/>
          </a:p>
          <a:p>
            <a:pPr indent="-342900" lvl="0" marL="457200" rtl="0" algn="l">
              <a:spcBef>
                <a:spcPts val="0"/>
              </a:spcBef>
              <a:spcAft>
                <a:spcPts val="0"/>
              </a:spcAft>
              <a:buSzPts val="1800"/>
              <a:buAutoNum type="arabicPeriod"/>
            </a:pPr>
            <a:r>
              <a:rPr lang="en"/>
              <a:t>Removed date and time column to avoid non-numerical data.</a:t>
            </a:r>
            <a:endParaRPr/>
          </a:p>
          <a:p>
            <a:pPr indent="-342900" lvl="0" marL="457200" rtl="0" algn="l">
              <a:spcBef>
                <a:spcPts val="0"/>
              </a:spcBef>
              <a:spcAft>
                <a:spcPts val="0"/>
              </a:spcAft>
              <a:buSzPts val="1800"/>
              <a:buAutoNum type="arabicPeriod"/>
            </a:pPr>
            <a:r>
              <a:rPr lang="en"/>
              <a:t>Removed potential outliers and visualized difference.</a:t>
            </a:r>
            <a:endParaRPr/>
          </a:p>
          <a:p>
            <a:pPr indent="-342900" lvl="0" marL="457200" rtl="0" algn="l">
              <a:spcBef>
                <a:spcPts val="0"/>
              </a:spcBef>
              <a:spcAft>
                <a:spcPts val="0"/>
              </a:spcAft>
              <a:buSzPts val="1800"/>
              <a:buAutoNum type="arabicPeriod"/>
            </a:pPr>
            <a:r>
              <a:rPr lang="en"/>
              <a:t>Used sklearn StandardScaler to remove potential bias from large differences in ranges between the dataset columns.</a:t>
            </a:r>
            <a:endParaRPr/>
          </a:p>
        </p:txBody>
      </p:sp>
      <p:sp>
        <p:nvSpPr>
          <p:cNvPr id="136" name="Google Shape;136;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Methodology 2 Prepare Dataset</a:t>
            </a:r>
            <a:endParaRPr/>
          </a:p>
        </p:txBody>
      </p:sp>
      <p:sp>
        <p:nvSpPr>
          <p:cNvPr id="142" name="Google Shape;142;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Removed potential outliers from H2R, C2, Temp, and MFR, leaving 2,464 rows.</a:t>
            </a:r>
            <a:endParaRPr/>
          </a:p>
          <a:p>
            <a:pPr indent="0" lvl="0" marL="0" rtl="0" algn="l">
              <a:spcBef>
                <a:spcPts val="1200"/>
              </a:spcBef>
              <a:spcAft>
                <a:spcPts val="1200"/>
              </a:spcAft>
              <a:buNone/>
            </a:pPr>
            <a:r>
              <a:rPr lang="en"/>
              <a:t>On the left is the plot before removal, and on the right is the plot after </a:t>
            </a:r>
            <a:r>
              <a:rPr lang="en"/>
              <a:t>removal</a:t>
            </a:r>
            <a:r>
              <a:rPr lang="en"/>
              <a:t>.</a:t>
            </a:r>
            <a:endParaRPr/>
          </a:p>
        </p:txBody>
      </p:sp>
      <p:pic>
        <p:nvPicPr>
          <p:cNvPr id="143" name="Google Shape;143;p24"/>
          <p:cNvPicPr preferRelativeResize="0"/>
          <p:nvPr/>
        </p:nvPicPr>
        <p:blipFill>
          <a:blip r:embed="rId3">
            <a:alphaModFix/>
          </a:blip>
          <a:stretch>
            <a:fillRect/>
          </a:stretch>
        </p:blipFill>
        <p:spPr>
          <a:xfrm>
            <a:off x="1329825" y="2142175"/>
            <a:ext cx="2917000" cy="2426700"/>
          </a:xfrm>
          <a:prstGeom prst="rect">
            <a:avLst/>
          </a:prstGeom>
          <a:noFill/>
          <a:ln>
            <a:noFill/>
          </a:ln>
        </p:spPr>
      </p:pic>
      <p:pic>
        <p:nvPicPr>
          <p:cNvPr id="144" name="Google Shape;144;p24"/>
          <p:cNvPicPr preferRelativeResize="0"/>
          <p:nvPr/>
        </p:nvPicPr>
        <p:blipFill>
          <a:blip r:embed="rId4">
            <a:alphaModFix/>
          </a:blip>
          <a:stretch>
            <a:fillRect/>
          </a:stretch>
        </p:blipFill>
        <p:spPr>
          <a:xfrm>
            <a:off x="4902850" y="2142179"/>
            <a:ext cx="2917000" cy="2426696"/>
          </a:xfrm>
          <a:prstGeom prst="rect">
            <a:avLst/>
          </a:prstGeom>
          <a:noFill/>
          <a:ln>
            <a:noFill/>
          </a:ln>
        </p:spPr>
      </p:pic>
      <p:sp>
        <p:nvSpPr>
          <p:cNvPr id="145" name="Google Shape;145;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 2 </a:t>
            </a:r>
            <a:r>
              <a:rPr lang="en"/>
              <a:t>Training and Testing</a:t>
            </a:r>
            <a:endParaRPr/>
          </a:p>
        </p:txBody>
      </p:sp>
      <p:sp>
        <p:nvSpPr>
          <p:cNvPr id="151" name="Google Shape;151;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dataset was split into two sets where 80% was used for training and 20% was used for testing.</a:t>
            </a:r>
            <a:endParaRPr/>
          </a:p>
          <a:p>
            <a:pPr indent="-342900" lvl="0" marL="457200" rtl="0" algn="l">
              <a:spcBef>
                <a:spcPts val="0"/>
              </a:spcBef>
              <a:spcAft>
                <a:spcPts val="0"/>
              </a:spcAft>
              <a:buSzPts val="1800"/>
              <a:buChar char="●"/>
            </a:pPr>
            <a:r>
              <a:rPr lang="en"/>
              <a:t>Initial training and testing was conducted based on variables that have the greatest impact on MFR.</a:t>
            </a:r>
            <a:endParaRPr/>
          </a:p>
          <a:p>
            <a:pPr indent="-342900" lvl="0" marL="457200" rtl="0" algn="l">
              <a:spcBef>
                <a:spcPts val="0"/>
              </a:spcBef>
              <a:spcAft>
                <a:spcPts val="0"/>
              </a:spcAft>
              <a:buSzPts val="1800"/>
              <a:buChar char="●"/>
            </a:pPr>
            <a:r>
              <a:rPr lang="en"/>
              <a:t>Produced numerical and visual results based on linear and non-linear regression models.</a:t>
            </a:r>
            <a:endParaRPr/>
          </a:p>
        </p:txBody>
      </p:sp>
      <p:sp>
        <p:nvSpPr>
          <p:cNvPr id="152" name="Google Shape;152;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Methodology 2 Train and Test Dataset</a:t>
            </a:r>
            <a:endParaRPr/>
          </a:p>
        </p:txBody>
      </p:sp>
      <p:sp>
        <p:nvSpPr>
          <p:cNvPr id="158" name="Google Shape;158;p26"/>
          <p:cNvSpPr txBox="1"/>
          <p:nvPr>
            <p:ph idx="1" type="body"/>
          </p:nvPr>
        </p:nvSpPr>
        <p:spPr>
          <a:xfrm>
            <a:off x="311700" y="1152475"/>
            <a:ext cx="4361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Used sklearn SelectKBest to discover which variables impact MFR.</a:t>
            </a:r>
            <a:endParaRPr/>
          </a:p>
          <a:p>
            <a:pPr indent="0" lvl="0" marL="0" rtl="0" algn="l">
              <a:spcBef>
                <a:spcPts val="1200"/>
              </a:spcBef>
              <a:spcAft>
                <a:spcPts val="0"/>
              </a:spcAft>
              <a:buNone/>
            </a:pPr>
            <a:r>
              <a:rPr lang="en"/>
              <a:t>Two variables, H2R and Pressure, have the greatest impact on MFR.</a:t>
            </a:r>
            <a:endParaRPr/>
          </a:p>
          <a:p>
            <a:pPr indent="0" lvl="0" marL="0" rtl="0" algn="l">
              <a:spcBef>
                <a:spcPts val="1200"/>
              </a:spcBef>
              <a:spcAft>
                <a:spcPts val="1200"/>
              </a:spcAft>
              <a:buNone/>
            </a:pPr>
            <a:r>
              <a:rPr lang="en"/>
              <a:t>Initial training, testing, and visualizing are based on these two variables t</a:t>
            </a:r>
            <a:r>
              <a:rPr lang="en"/>
              <a:t>o gain a greater understanding of the final model</a:t>
            </a:r>
            <a:r>
              <a:rPr lang="en"/>
              <a:t>.</a:t>
            </a:r>
            <a:endParaRPr/>
          </a:p>
        </p:txBody>
      </p:sp>
      <p:pic>
        <p:nvPicPr>
          <p:cNvPr id="159" name="Google Shape;159;p26"/>
          <p:cNvPicPr preferRelativeResize="0"/>
          <p:nvPr/>
        </p:nvPicPr>
        <p:blipFill>
          <a:blip r:embed="rId3">
            <a:alphaModFix/>
          </a:blip>
          <a:stretch>
            <a:fillRect/>
          </a:stretch>
        </p:blipFill>
        <p:spPr>
          <a:xfrm>
            <a:off x="4673549" y="1152475"/>
            <a:ext cx="4158748" cy="3416400"/>
          </a:xfrm>
          <a:prstGeom prst="rect">
            <a:avLst/>
          </a:prstGeom>
          <a:noFill/>
          <a:ln>
            <a:noFill/>
          </a:ln>
        </p:spPr>
      </p:pic>
      <p:sp>
        <p:nvSpPr>
          <p:cNvPr id="160" name="Google Shape;160;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Results 2</a:t>
            </a:r>
            <a:endParaRPr/>
          </a:p>
        </p:txBody>
      </p:sp>
      <p:sp>
        <p:nvSpPr>
          <p:cNvPr id="166" name="Google Shape;166;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Linear regression models with average R</a:t>
            </a:r>
            <a:r>
              <a:rPr baseline="30000" lang="en"/>
              <a:t>2</a:t>
            </a:r>
            <a:r>
              <a:rPr lang="en"/>
              <a:t> scores:</a:t>
            </a:r>
            <a:endParaRPr/>
          </a:p>
          <a:p>
            <a:pPr indent="-317500" lvl="1" marL="914400" rtl="0" algn="l">
              <a:spcBef>
                <a:spcPts val="0"/>
              </a:spcBef>
              <a:spcAft>
                <a:spcPts val="0"/>
              </a:spcAft>
              <a:buSzPts val="1400"/>
              <a:buChar char="○"/>
            </a:pPr>
            <a:r>
              <a:rPr lang="en"/>
              <a:t>Testing set: </a:t>
            </a:r>
            <a:r>
              <a:rPr lang="en"/>
              <a:t>0.44832</a:t>
            </a:r>
            <a:r>
              <a:rPr lang="en"/>
              <a:t> (Linear), </a:t>
            </a:r>
            <a:r>
              <a:rPr lang="en"/>
              <a:t>0.44834</a:t>
            </a:r>
            <a:r>
              <a:rPr lang="en"/>
              <a:t> (Ridge), and </a:t>
            </a:r>
            <a:r>
              <a:rPr lang="en"/>
              <a:t>0.39741</a:t>
            </a:r>
            <a:r>
              <a:rPr lang="en"/>
              <a:t> (Lasso)</a:t>
            </a:r>
            <a:endParaRPr/>
          </a:p>
          <a:p>
            <a:pPr indent="-317500" lvl="1" marL="914400" rtl="0" algn="l">
              <a:spcBef>
                <a:spcPts val="0"/>
              </a:spcBef>
              <a:spcAft>
                <a:spcPts val="0"/>
              </a:spcAft>
              <a:buSzPts val="1400"/>
              <a:buChar char="○"/>
            </a:pPr>
            <a:r>
              <a:rPr lang="en"/>
              <a:t>Training set: 0.45907 (Linear), 0.45907 (Ridge), and 0.40341 (Lasso)</a:t>
            </a:r>
            <a:endParaRPr/>
          </a:p>
        </p:txBody>
      </p:sp>
      <p:pic>
        <p:nvPicPr>
          <p:cNvPr id="167" name="Google Shape;167;p27"/>
          <p:cNvPicPr preferRelativeResize="0"/>
          <p:nvPr/>
        </p:nvPicPr>
        <p:blipFill>
          <a:blip r:embed="rId3">
            <a:alphaModFix/>
          </a:blip>
          <a:stretch>
            <a:fillRect/>
          </a:stretch>
        </p:blipFill>
        <p:spPr>
          <a:xfrm>
            <a:off x="554250" y="2120950"/>
            <a:ext cx="2645649" cy="2712150"/>
          </a:xfrm>
          <a:prstGeom prst="rect">
            <a:avLst/>
          </a:prstGeom>
          <a:noFill/>
          <a:ln>
            <a:noFill/>
          </a:ln>
        </p:spPr>
      </p:pic>
      <p:pic>
        <p:nvPicPr>
          <p:cNvPr id="168" name="Google Shape;168;p27"/>
          <p:cNvPicPr preferRelativeResize="0"/>
          <p:nvPr/>
        </p:nvPicPr>
        <p:blipFill>
          <a:blip r:embed="rId4">
            <a:alphaModFix/>
          </a:blip>
          <a:stretch>
            <a:fillRect/>
          </a:stretch>
        </p:blipFill>
        <p:spPr>
          <a:xfrm>
            <a:off x="3199900" y="2120950"/>
            <a:ext cx="2632791" cy="2712150"/>
          </a:xfrm>
          <a:prstGeom prst="rect">
            <a:avLst/>
          </a:prstGeom>
          <a:noFill/>
          <a:ln>
            <a:noFill/>
          </a:ln>
        </p:spPr>
      </p:pic>
      <p:pic>
        <p:nvPicPr>
          <p:cNvPr id="169" name="Google Shape;169;p27"/>
          <p:cNvPicPr preferRelativeResize="0"/>
          <p:nvPr/>
        </p:nvPicPr>
        <p:blipFill>
          <a:blip r:embed="rId5">
            <a:alphaModFix/>
          </a:blip>
          <a:stretch>
            <a:fillRect/>
          </a:stretch>
        </p:blipFill>
        <p:spPr>
          <a:xfrm>
            <a:off x="5825310" y="2120950"/>
            <a:ext cx="2636349" cy="2711024"/>
          </a:xfrm>
          <a:prstGeom prst="rect">
            <a:avLst/>
          </a:prstGeom>
          <a:noFill/>
          <a:ln>
            <a:noFill/>
          </a:ln>
        </p:spPr>
      </p:pic>
      <p:sp>
        <p:nvSpPr>
          <p:cNvPr id="170" name="Google Shape;170;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2</a:t>
            </a:r>
            <a:endParaRPr/>
          </a:p>
        </p:txBody>
      </p:sp>
      <p:sp>
        <p:nvSpPr>
          <p:cNvPr id="176" name="Google Shape;176;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Non-l</a:t>
            </a:r>
            <a:r>
              <a:rPr lang="en"/>
              <a:t>inear regression models with average R</a:t>
            </a:r>
            <a:r>
              <a:rPr baseline="30000" lang="en"/>
              <a:t>2</a:t>
            </a:r>
            <a:r>
              <a:rPr lang="en"/>
              <a:t> scores:</a:t>
            </a:r>
            <a:endParaRPr/>
          </a:p>
          <a:p>
            <a:pPr indent="-317500" lvl="1" marL="914400" rtl="0" algn="l">
              <a:spcBef>
                <a:spcPts val="0"/>
              </a:spcBef>
              <a:spcAft>
                <a:spcPts val="0"/>
              </a:spcAft>
              <a:buSzPts val="1400"/>
              <a:buChar char="○"/>
            </a:pPr>
            <a:r>
              <a:rPr lang="en"/>
              <a:t>Testing set: </a:t>
            </a:r>
            <a:r>
              <a:rPr lang="en"/>
              <a:t>0.76</a:t>
            </a:r>
            <a:r>
              <a:rPr lang="en"/>
              <a:t> (</a:t>
            </a:r>
            <a:r>
              <a:rPr lang="en"/>
              <a:t>Nu Support Vector</a:t>
            </a:r>
            <a:r>
              <a:rPr lang="en"/>
              <a:t>), </a:t>
            </a:r>
            <a:r>
              <a:rPr lang="en"/>
              <a:t>0.73</a:t>
            </a:r>
            <a:r>
              <a:rPr lang="en"/>
              <a:t> (K-Neighbors), and </a:t>
            </a:r>
            <a:r>
              <a:rPr lang="en"/>
              <a:t>0.76</a:t>
            </a:r>
            <a:r>
              <a:rPr lang="en"/>
              <a:t> (</a:t>
            </a:r>
            <a:r>
              <a:rPr lang="en"/>
              <a:t>Support Vector</a:t>
            </a:r>
            <a:r>
              <a:rPr lang="en"/>
              <a:t>)</a:t>
            </a:r>
            <a:endParaRPr/>
          </a:p>
          <a:p>
            <a:pPr indent="-317500" lvl="1" marL="914400" rtl="0" algn="l">
              <a:spcBef>
                <a:spcPts val="0"/>
              </a:spcBef>
              <a:spcAft>
                <a:spcPts val="0"/>
              </a:spcAft>
              <a:buSzPts val="1400"/>
              <a:buChar char="○"/>
            </a:pPr>
            <a:r>
              <a:rPr lang="en"/>
              <a:t>Training set: </a:t>
            </a:r>
            <a:r>
              <a:rPr lang="en"/>
              <a:t>0.81</a:t>
            </a:r>
            <a:r>
              <a:rPr lang="en"/>
              <a:t> </a:t>
            </a:r>
            <a:r>
              <a:rPr lang="en"/>
              <a:t>(Nu Support Vector), 0.75 (K-Neighbors), and 0.80 (Support Vector)</a:t>
            </a:r>
            <a:endParaRPr/>
          </a:p>
        </p:txBody>
      </p:sp>
      <p:pic>
        <p:nvPicPr>
          <p:cNvPr id="177" name="Google Shape;177;p28"/>
          <p:cNvPicPr preferRelativeResize="0"/>
          <p:nvPr/>
        </p:nvPicPr>
        <p:blipFill>
          <a:blip r:embed="rId3">
            <a:alphaModFix/>
          </a:blip>
          <a:stretch>
            <a:fillRect/>
          </a:stretch>
        </p:blipFill>
        <p:spPr>
          <a:xfrm>
            <a:off x="3199900" y="2120950"/>
            <a:ext cx="2632800" cy="2712159"/>
          </a:xfrm>
          <a:prstGeom prst="rect">
            <a:avLst/>
          </a:prstGeom>
          <a:noFill/>
          <a:ln>
            <a:noFill/>
          </a:ln>
        </p:spPr>
      </p:pic>
      <p:pic>
        <p:nvPicPr>
          <p:cNvPr id="178" name="Google Shape;178;p28"/>
          <p:cNvPicPr preferRelativeResize="0"/>
          <p:nvPr/>
        </p:nvPicPr>
        <p:blipFill>
          <a:blip r:embed="rId4">
            <a:alphaModFix/>
          </a:blip>
          <a:stretch>
            <a:fillRect/>
          </a:stretch>
        </p:blipFill>
        <p:spPr>
          <a:xfrm>
            <a:off x="5825310" y="2120950"/>
            <a:ext cx="2632800" cy="2712159"/>
          </a:xfrm>
          <a:prstGeom prst="rect">
            <a:avLst/>
          </a:prstGeom>
          <a:noFill/>
          <a:ln>
            <a:noFill/>
          </a:ln>
        </p:spPr>
      </p:pic>
      <p:sp>
        <p:nvSpPr>
          <p:cNvPr id="179" name="Google Shape;179;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Arial"/>
                <a:ea typeface="Arial"/>
                <a:cs typeface="Arial"/>
                <a:sym typeface="Arial"/>
              </a:rPr>
              <a:t>‹#›</a:t>
            </a:fld>
            <a:endParaRPr>
              <a:latin typeface="Arial"/>
              <a:ea typeface="Arial"/>
              <a:cs typeface="Arial"/>
              <a:sym typeface="Arial"/>
            </a:endParaRPr>
          </a:p>
        </p:txBody>
      </p:sp>
      <p:pic>
        <p:nvPicPr>
          <p:cNvPr id="180" name="Google Shape;180;p28"/>
          <p:cNvPicPr preferRelativeResize="0"/>
          <p:nvPr/>
        </p:nvPicPr>
        <p:blipFill>
          <a:blip r:embed="rId5">
            <a:alphaModFix/>
          </a:blip>
          <a:stretch>
            <a:fillRect/>
          </a:stretch>
        </p:blipFill>
        <p:spPr>
          <a:xfrm>
            <a:off x="567100" y="2120950"/>
            <a:ext cx="2632800" cy="271215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9"/>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20"/>
              <a:t>Methodology 3: Exploratory Data Analysis and Preprocessing</a:t>
            </a:r>
            <a:endParaRPr sz="2020"/>
          </a:p>
        </p:txBody>
      </p:sp>
      <p:sp>
        <p:nvSpPr>
          <p:cNvPr id="186" name="Google Shape;186;p29"/>
          <p:cNvSpPr txBox="1"/>
          <p:nvPr>
            <p:ph idx="1" type="body"/>
          </p:nvPr>
        </p:nvSpPr>
        <p:spPr>
          <a:xfrm>
            <a:off x="595900" y="336600"/>
            <a:ext cx="8236500" cy="46473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AutoNum type="arabicPeriod"/>
            </a:pPr>
            <a:r>
              <a:rPr lang="en" sz="1200"/>
              <a:t>Removal of Time feature and </a:t>
            </a:r>
            <a:r>
              <a:rPr lang="en" sz="1200"/>
              <a:t>Addition of ln(MFR) feature </a:t>
            </a:r>
            <a:endParaRPr sz="1200"/>
          </a:p>
          <a:p>
            <a:pPr indent="-304800" lvl="0" marL="457200" rtl="0" algn="l">
              <a:spcBef>
                <a:spcPts val="0"/>
              </a:spcBef>
              <a:spcAft>
                <a:spcPts val="0"/>
              </a:spcAft>
              <a:buSzPts val="1200"/>
              <a:buAutoNum type="arabicPeriod"/>
            </a:pPr>
            <a:r>
              <a:rPr lang="en" sz="1200"/>
              <a:t>Perform data analysis using </a:t>
            </a:r>
            <a:r>
              <a:rPr b="1" lang="en" sz="1200"/>
              <a:t>describe </a:t>
            </a:r>
            <a:r>
              <a:rPr lang="en" sz="1200"/>
              <a:t>method of pandas (count, mean, min, max)</a:t>
            </a:r>
            <a:endParaRPr sz="1200"/>
          </a:p>
          <a:p>
            <a:pPr indent="-304800" lvl="0" marL="457200" rtl="0" algn="l">
              <a:spcBef>
                <a:spcPts val="0"/>
              </a:spcBef>
              <a:spcAft>
                <a:spcPts val="0"/>
              </a:spcAft>
              <a:buSzPts val="1200"/>
              <a:buAutoNum type="arabicPeriod"/>
            </a:pPr>
            <a:r>
              <a:rPr lang="en" sz="1200"/>
              <a:t>Dropped null values (Length of data before: 2564 | Length of data after: 2484)</a:t>
            </a:r>
            <a:endParaRPr sz="1200"/>
          </a:p>
          <a:p>
            <a:pPr indent="-304800" lvl="0" marL="457200" rtl="0" algn="l">
              <a:spcBef>
                <a:spcPts val="0"/>
              </a:spcBef>
              <a:spcAft>
                <a:spcPts val="0"/>
              </a:spcAft>
              <a:buSzPts val="1200"/>
              <a:buAutoNum type="arabicPeriod"/>
            </a:pPr>
            <a:r>
              <a:rPr b="1" lang="en" sz="1200"/>
              <a:t>Data Visualization: </a:t>
            </a:r>
            <a:r>
              <a:rPr lang="en" sz="1200"/>
              <a:t>Using pairplot and correlation heatmap</a:t>
            </a:r>
            <a:endParaRPr sz="1200"/>
          </a:p>
          <a:p>
            <a:pPr indent="0" lvl="0" marL="914400" rtl="0" algn="l">
              <a:spcBef>
                <a:spcPts val="1200"/>
              </a:spcBef>
              <a:spcAft>
                <a:spcPts val="1200"/>
              </a:spcAft>
              <a:buNone/>
            </a:pPr>
            <a:r>
              <a:t/>
            </a:r>
            <a:endParaRPr sz="1200"/>
          </a:p>
        </p:txBody>
      </p:sp>
      <p:pic>
        <p:nvPicPr>
          <p:cNvPr id="187" name="Google Shape;187;p29"/>
          <p:cNvPicPr preferRelativeResize="0"/>
          <p:nvPr/>
        </p:nvPicPr>
        <p:blipFill>
          <a:blip r:embed="rId3">
            <a:alphaModFix/>
          </a:blip>
          <a:stretch>
            <a:fillRect/>
          </a:stretch>
        </p:blipFill>
        <p:spPr>
          <a:xfrm>
            <a:off x="276075" y="1307950"/>
            <a:ext cx="4421427" cy="3617224"/>
          </a:xfrm>
          <a:prstGeom prst="rect">
            <a:avLst/>
          </a:prstGeom>
          <a:noFill/>
          <a:ln>
            <a:noFill/>
          </a:ln>
        </p:spPr>
      </p:pic>
      <p:pic>
        <p:nvPicPr>
          <p:cNvPr id="188" name="Google Shape;188;p29"/>
          <p:cNvPicPr preferRelativeResize="0"/>
          <p:nvPr/>
        </p:nvPicPr>
        <p:blipFill>
          <a:blip r:embed="rId4">
            <a:alphaModFix/>
          </a:blip>
          <a:stretch>
            <a:fillRect/>
          </a:stretch>
        </p:blipFill>
        <p:spPr>
          <a:xfrm>
            <a:off x="4798882" y="1307950"/>
            <a:ext cx="4163518" cy="3617226"/>
          </a:xfrm>
          <a:prstGeom prst="rect">
            <a:avLst/>
          </a:prstGeom>
          <a:noFill/>
          <a:ln>
            <a:noFill/>
          </a:ln>
        </p:spPr>
      </p:pic>
      <p:sp>
        <p:nvSpPr>
          <p:cNvPr id="189" name="Google Shape;189;p29"/>
          <p:cNvSpPr txBox="1"/>
          <p:nvPr>
            <p:ph type="title"/>
          </p:nvPr>
        </p:nvSpPr>
        <p:spPr>
          <a:xfrm>
            <a:off x="1397300" y="4854600"/>
            <a:ext cx="2104800" cy="28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120"/>
              <a:t>Figure: Pairplot of all features</a:t>
            </a:r>
            <a:endParaRPr sz="1120"/>
          </a:p>
        </p:txBody>
      </p:sp>
      <p:sp>
        <p:nvSpPr>
          <p:cNvPr id="190" name="Google Shape;190;p29"/>
          <p:cNvSpPr txBox="1"/>
          <p:nvPr>
            <p:ph type="title"/>
          </p:nvPr>
        </p:nvSpPr>
        <p:spPr>
          <a:xfrm>
            <a:off x="5862850" y="4854600"/>
            <a:ext cx="2104800" cy="28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120"/>
              <a:t>Figure: Correlation Heatmap</a:t>
            </a:r>
            <a:endParaRPr sz="1120"/>
          </a:p>
        </p:txBody>
      </p:sp>
      <p:sp>
        <p:nvSpPr>
          <p:cNvPr id="191" name="Google Shape;191;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n" sz="2018"/>
              <a:t>Methodology 3: Exploratory Data Analysis and Preprocessing</a:t>
            </a:r>
            <a:endParaRPr sz="2018"/>
          </a:p>
          <a:p>
            <a:pPr indent="0" lvl="0" marL="0" rtl="0" algn="l">
              <a:spcBef>
                <a:spcPts val="0"/>
              </a:spcBef>
              <a:spcAft>
                <a:spcPts val="0"/>
              </a:spcAft>
              <a:buClr>
                <a:schemeClr val="dk1"/>
              </a:buClr>
              <a:buSzPts val="990"/>
              <a:buFont typeface="Arial"/>
              <a:buNone/>
            </a:pPr>
            <a:r>
              <a:t/>
            </a:r>
            <a:endParaRPr sz="2720"/>
          </a:p>
          <a:p>
            <a:pPr indent="0" lvl="0" marL="0" rtl="0" algn="l">
              <a:spcBef>
                <a:spcPts val="0"/>
              </a:spcBef>
              <a:spcAft>
                <a:spcPts val="0"/>
              </a:spcAft>
              <a:buSzPts val="990"/>
              <a:buNone/>
            </a:pPr>
            <a:r>
              <a:t/>
            </a:r>
            <a:endParaRPr sz="2720"/>
          </a:p>
        </p:txBody>
      </p:sp>
      <p:sp>
        <p:nvSpPr>
          <p:cNvPr id="197" name="Google Shape;197;p30"/>
          <p:cNvSpPr txBox="1"/>
          <p:nvPr>
            <p:ph idx="1" type="body"/>
          </p:nvPr>
        </p:nvSpPr>
        <p:spPr>
          <a:xfrm>
            <a:off x="311700" y="844750"/>
            <a:ext cx="8520600" cy="41277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 </a:t>
            </a:r>
            <a:r>
              <a:rPr b="1" lang="en" sz="1500"/>
              <a:t>Some more data visualization: </a:t>
            </a:r>
            <a:r>
              <a:rPr lang="en" sz="1500"/>
              <a:t>Using histogram</a:t>
            </a:r>
            <a:endParaRPr sz="1500"/>
          </a:p>
          <a:p>
            <a:pPr indent="0" lvl="0" marL="0" rtl="0" algn="l">
              <a:spcBef>
                <a:spcPts val="1200"/>
              </a:spcBef>
              <a:spcAft>
                <a:spcPts val="1200"/>
              </a:spcAft>
              <a:buNone/>
            </a:pPr>
            <a:r>
              <a:t/>
            </a:r>
            <a:endParaRPr/>
          </a:p>
        </p:txBody>
      </p:sp>
      <p:pic>
        <p:nvPicPr>
          <p:cNvPr id="198" name="Google Shape;198;p30"/>
          <p:cNvPicPr preferRelativeResize="0"/>
          <p:nvPr/>
        </p:nvPicPr>
        <p:blipFill>
          <a:blip r:embed="rId3">
            <a:alphaModFix/>
          </a:blip>
          <a:stretch>
            <a:fillRect/>
          </a:stretch>
        </p:blipFill>
        <p:spPr>
          <a:xfrm>
            <a:off x="915050" y="1515300"/>
            <a:ext cx="3452918" cy="2682824"/>
          </a:xfrm>
          <a:prstGeom prst="rect">
            <a:avLst/>
          </a:prstGeom>
          <a:noFill/>
          <a:ln>
            <a:noFill/>
          </a:ln>
        </p:spPr>
      </p:pic>
      <p:pic>
        <p:nvPicPr>
          <p:cNvPr id="199" name="Google Shape;199;p30"/>
          <p:cNvPicPr preferRelativeResize="0"/>
          <p:nvPr/>
        </p:nvPicPr>
        <p:blipFill>
          <a:blip r:embed="rId4">
            <a:alphaModFix/>
          </a:blip>
          <a:stretch>
            <a:fillRect/>
          </a:stretch>
        </p:blipFill>
        <p:spPr>
          <a:xfrm>
            <a:off x="4572000" y="1515304"/>
            <a:ext cx="3408674" cy="2682822"/>
          </a:xfrm>
          <a:prstGeom prst="rect">
            <a:avLst/>
          </a:prstGeom>
          <a:noFill/>
          <a:ln>
            <a:noFill/>
          </a:ln>
        </p:spPr>
      </p:pic>
      <p:sp>
        <p:nvSpPr>
          <p:cNvPr id="200" name="Google Shape;200;p30"/>
          <p:cNvSpPr txBox="1"/>
          <p:nvPr>
            <p:ph type="title"/>
          </p:nvPr>
        </p:nvSpPr>
        <p:spPr>
          <a:xfrm>
            <a:off x="5009425" y="4311575"/>
            <a:ext cx="2809500" cy="37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n" sz="1118"/>
              <a:t>Figure: Distribution of ln(MFR) using histogram</a:t>
            </a:r>
            <a:endParaRPr sz="1820"/>
          </a:p>
          <a:p>
            <a:pPr indent="0" lvl="0" marL="0" rtl="0" algn="l">
              <a:spcBef>
                <a:spcPts val="0"/>
              </a:spcBef>
              <a:spcAft>
                <a:spcPts val="0"/>
              </a:spcAft>
              <a:buSzPts val="990"/>
              <a:buNone/>
            </a:pPr>
            <a:r>
              <a:t/>
            </a:r>
            <a:endParaRPr sz="918"/>
          </a:p>
        </p:txBody>
      </p:sp>
      <p:sp>
        <p:nvSpPr>
          <p:cNvPr id="201" name="Google Shape;201;p30"/>
          <p:cNvSpPr txBox="1"/>
          <p:nvPr>
            <p:ph type="title"/>
          </p:nvPr>
        </p:nvSpPr>
        <p:spPr>
          <a:xfrm>
            <a:off x="1247400" y="4273775"/>
            <a:ext cx="3324600" cy="34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118"/>
              <a:t>Figure: Distribution of Melt Flow Rate (MFR) using Histogram</a:t>
            </a:r>
            <a:endParaRPr sz="1820"/>
          </a:p>
        </p:txBody>
      </p:sp>
      <p:sp>
        <p:nvSpPr>
          <p:cNvPr id="202" name="Google Shape;202;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1"/>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891"/>
              <a:buFont typeface="Arial"/>
              <a:buNone/>
            </a:pPr>
            <a:r>
              <a:rPr lang="en" sz="2018"/>
              <a:t>Methodology 3: Exploratory Data Analysis and Preprocessing</a:t>
            </a:r>
            <a:endParaRPr sz="2018"/>
          </a:p>
          <a:p>
            <a:pPr indent="0" lvl="0" marL="0" rtl="0" algn="l">
              <a:spcBef>
                <a:spcPts val="0"/>
              </a:spcBef>
              <a:spcAft>
                <a:spcPts val="0"/>
              </a:spcAft>
              <a:buSzPts val="990"/>
              <a:buNone/>
            </a:pPr>
            <a:r>
              <a:t/>
            </a:r>
            <a:endParaRPr sz="2720"/>
          </a:p>
        </p:txBody>
      </p:sp>
      <p:sp>
        <p:nvSpPr>
          <p:cNvPr id="208" name="Google Shape;208;p31"/>
          <p:cNvSpPr txBox="1"/>
          <p:nvPr>
            <p:ph idx="1" type="body"/>
          </p:nvPr>
        </p:nvSpPr>
        <p:spPr>
          <a:xfrm>
            <a:off x="311700" y="346575"/>
            <a:ext cx="8520600" cy="4559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 </a:t>
            </a:r>
            <a:r>
              <a:rPr b="1" lang="en" sz="1500"/>
              <a:t>Some more data visualization:</a:t>
            </a:r>
            <a:r>
              <a:rPr lang="en" sz="1500"/>
              <a:t> Using </a:t>
            </a:r>
            <a:r>
              <a:rPr lang="en" sz="1500"/>
              <a:t>jointplot to display relationship between 2 variables.</a:t>
            </a:r>
            <a:endParaRPr sz="1500"/>
          </a:p>
        </p:txBody>
      </p:sp>
      <p:pic>
        <p:nvPicPr>
          <p:cNvPr id="209" name="Google Shape;209;p31"/>
          <p:cNvPicPr preferRelativeResize="0"/>
          <p:nvPr/>
        </p:nvPicPr>
        <p:blipFill>
          <a:blip r:embed="rId3">
            <a:alphaModFix/>
          </a:blip>
          <a:stretch>
            <a:fillRect/>
          </a:stretch>
        </p:blipFill>
        <p:spPr>
          <a:xfrm>
            <a:off x="1740375" y="684475"/>
            <a:ext cx="2297724" cy="2174550"/>
          </a:xfrm>
          <a:prstGeom prst="rect">
            <a:avLst/>
          </a:prstGeom>
          <a:noFill/>
          <a:ln>
            <a:noFill/>
          </a:ln>
        </p:spPr>
      </p:pic>
      <p:pic>
        <p:nvPicPr>
          <p:cNvPr id="210" name="Google Shape;210;p31"/>
          <p:cNvPicPr preferRelativeResize="0"/>
          <p:nvPr/>
        </p:nvPicPr>
        <p:blipFill>
          <a:blip r:embed="rId4">
            <a:alphaModFix/>
          </a:blip>
          <a:stretch>
            <a:fillRect/>
          </a:stretch>
        </p:blipFill>
        <p:spPr>
          <a:xfrm>
            <a:off x="1740375" y="2899600"/>
            <a:ext cx="2297724" cy="2126550"/>
          </a:xfrm>
          <a:prstGeom prst="rect">
            <a:avLst/>
          </a:prstGeom>
          <a:noFill/>
          <a:ln>
            <a:noFill/>
          </a:ln>
        </p:spPr>
      </p:pic>
      <p:pic>
        <p:nvPicPr>
          <p:cNvPr id="211" name="Google Shape;211;p31"/>
          <p:cNvPicPr preferRelativeResize="0"/>
          <p:nvPr/>
        </p:nvPicPr>
        <p:blipFill>
          <a:blip r:embed="rId5">
            <a:alphaModFix/>
          </a:blip>
          <a:stretch>
            <a:fillRect/>
          </a:stretch>
        </p:blipFill>
        <p:spPr>
          <a:xfrm>
            <a:off x="4070450" y="2899600"/>
            <a:ext cx="2297725" cy="2126550"/>
          </a:xfrm>
          <a:prstGeom prst="rect">
            <a:avLst/>
          </a:prstGeom>
          <a:noFill/>
          <a:ln>
            <a:noFill/>
          </a:ln>
        </p:spPr>
      </p:pic>
      <p:pic>
        <p:nvPicPr>
          <p:cNvPr id="212" name="Google Shape;212;p31"/>
          <p:cNvPicPr preferRelativeResize="0"/>
          <p:nvPr/>
        </p:nvPicPr>
        <p:blipFill>
          <a:blip r:embed="rId6">
            <a:alphaModFix/>
          </a:blip>
          <a:stretch>
            <a:fillRect/>
          </a:stretch>
        </p:blipFill>
        <p:spPr>
          <a:xfrm>
            <a:off x="4070451" y="684475"/>
            <a:ext cx="2297725" cy="2174550"/>
          </a:xfrm>
          <a:prstGeom prst="rect">
            <a:avLst/>
          </a:prstGeom>
          <a:noFill/>
          <a:ln>
            <a:noFill/>
          </a:ln>
        </p:spPr>
      </p:pic>
      <p:sp>
        <p:nvSpPr>
          <p:cNvPr id="213" name="Google Shape;213;p31"/>
          <p:cNvSpPr txBox="1"/>
          <p:nvPr>
            <p:ph type="title"/>
          </p:nvPr>
        </p:nvSpPr>
        <p:spPr>
          <a:xfrm>
            <a:off x="6497550" y="1627600"/>
            <a:ext cx="1997400" cy="7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118"/>
              <a:t>Figure: </a:t>
            </a:r>
            <a:r>
              <a:rPr lang="en" sz="1118"/>
              <a:t>Positive</a:t>
            </a:r>
            <a:r>
              <a:rPr lang="en" sz="1118"/>
              <a:t> correlation between ln(MFR) and H2R/Pressure</a:t>
            </a:r>
            <a:endParaRPr sz="1820"/>
          </a:p>
        </p:txBody>
      </p:sp>
      <p:sp>
        <p:nvSpPr>
          <p:cNvPr id="214" name="Google Shape;214;p31"/>
          <p:cNvSpPr txBox="1"/>
          <p:nvPr>
            <p:ph type="title"/>
          </p:nvPr>
        </p:nvSpPr>
        <p:spPr>
          <a:xfrm>
            <a:off x="6497550" y="3488050"/>
            <a:ext cx="1997400" cy="7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118"/>
              <a:t>Figure: Negative correlation between ln(MFR) and C3=/Cat</a:t>
            </a:r>
            <a:endParaRPr sz="1820"/>
          </a:p>
        </p:txBody>
      </p:sp>
      <p:sp>
        <p:nvSpPr>
          <p:cNvPr id="215" name="Google Shape;215;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Introduction/Background</a:t>
            </a:r>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Plastic production, polypropylene in particular.</a:t>
            </a:r>
            <a:endParaRPr/>
          </a:p>
          <a:p>
            <a:pPr indent="-317500" lvl="1" marL="914400" rtl="0" algn="l">
              <a:spcBef>
                <a:spcPts val="0"/>
              </a:spcBef>
              <a:spcAft>
                <a:spcPts val="0"/>
              </a:spcAft>
              <a:buSzPts val="1400"/>
              <a:buChar char="○"/>
            </a:pPr>
            <a:r>
              <a:rPr lang="en"/>
              <a:t>Created in slurry reactors.</a:t>
            </a:r>
            <a:endParaRPr/>
          </a:p>
          <a:p>
            <a:pPr indent="-317500" lvl="1" marL="914400" rtl="0" algn="l">
              <a:spcBef>
                <a:spcPts val="0"/>
              </a:spcBef>
              <a:spcAft>
                <a:spcPts val="0"/>
              </a:spcAft>
              <a:buSzPts val="1400"/>
              <a:buChar char="○"/>
            </a:pPr>
            <a:r>
              <a:rPr lang="en"/>
              <a:t>Created from propylene and ethylene monomers.</a:t>
            </a:r>
            <a:endParaRPr/>
          </a:p>
          <a:p>
            <a:pPr indent="-317500" lvl="1" marL="914400" rtl="0" algn="l">
              <a:spcBef>
                <a:spcPts val="0"/>
              </a:spcBef>
              <a:spcAft>
                <a:spcPts val="0"/>
              </a:spcAft>
              <a:buSzPts val="1400"/>
              <a:buChar char="○"/>
            </a:pPr>
            <a:r>
              <a:rPr lang="en"/>
              <a:t>Introduced to a catalyst, hydrogen introduced to stop chain growth.</a:t>
            </a:r>
            <a:endParaRPr/>
          </a:p>
          <a:p>
            <a:pPr indent="-317500" lvl="1" marL="914400" rtl="0" algn="l">
              <a:spcBef>
                <a:spcPts val="0"/>
              </a:spcBef>
              <a:spcAft>
                <a:spcPts val="0"/>
              </a:spcAft>
              <a:buSzPts val="1400"/>
              <a:buChar char="○"/>
            </a:pPr>
            <a:r>
              <a:rPr lang="en"/>
              <a:t>Important that the polypropylene chains are the correct length.</a:t>
            </a:r>
            <a:endParaRPr/>
          </a:p>
          <a:p>
            <a:pPr indent="-317500" lvl="1" marL="914400" rtl="0" algn="l">
              <a:spcBef>
                <a:spcPts val="0"/>
              </a:spcBef>
              <a:spcAft>
                <a:spcPts val="0"/>
              </a:spcAft>
              <a:buSzPts val="1400"/>
              <a:buChar char="○"/>
            </a:pPr>
            <a:r>
              <a:rPr lang="en"/>
              <a:t>Length can be determined to an appropriate degree </a:t>
            </a:r>
            <a:br>
              <a:rPr lang="en"/>
            </a:br>
            <a:r>
              <a:rPr lang="en"/>
              <a:t>using the melt flow rate.</a:t>
            </a:r>
            <a:endParaRPr/>
          </a:p>
          <a:p>
            <a:pPr indent="-342900" lvl="0" marL="457200" rtl="0" algn="l">
              <a:spcBef>
                <a:spcPts val="0"/>
              </a:spcBef>
              <a:spcAft>
                <a:spcPts val="0"/>
              </a:spcAft>
              <a:buSzPts val="1800"/>
              <a:buChar char="●"/>
            </a:pPr>
            <a:r>
              <a:rPr lang="en"/>
              <a:t>Machine Learning in Python</a:t>
            </a:r>
            <a:endParaRPr/>
          </a:p>
          <a:p>
            <a:pPr indent="-317500" lvl="1" marL="914400" rtl="0" algn="l">
              <a:spcBef>
                <a:spcPts val="0"/>
              </a:spcBef>
              <a:spcAft>
                <a:spcPts val="0"/>
              </a:spcAft>
              <a:buSzPts val="1400"/>
              <a:buChar char="○"/>
            </a:pPr>
            <a:r>
              <a:rPr lang="en"/>
              <a:t>Various Python packages used</a:t>
            </a:r>
            <a:endParaRPr/>
          </a:p>
          <a:p>
            <a:pPr indent="-317500" lvl="2" marL="1371600" rtl="0" algn="l">
              <a:spcBef>
                <a:spcPts val="0"/>
              </a:spcBef>
              <a:spcAft>
                <a:spcPts val="0"/>
              </a:spcAft>
              <a:buSzPts val="1400"/>
              <a:buChar char="■"/>
            </a:pPr>
            <a:r>
              <a:rPr lang="en"/>
              <a:t>Pandas</a:t>
            </a:r>
            <a:endParaRPr/>
          </a:p>
          <a:p>
            <a:pPr indent="-317500" lvl="2" marL="1371600" rtl="0" algn="l">
              <a:spcBef>
                <a:spcPts val="0"/>
              </a:spcBef>
              <a:spcAft>
                <a:spcPts val="0"/>
              </a:spcAft>
              <a:buSzPts val="1400"/>
              <a:buChar char="■"/>
            </a:pPr>
            <a:r>
              <a:rPr lang="en"/>
              <a:t>Numpy</a:t>
            </a:r>
            <a:endParaRPr/>
          </a:p>
          <a:p>
            <a:pPr indent="-317500" lvl="2" marL="1371600" rtl="0" algn="l">
              <a:spcBef>
                <a:spcPts val="0"/>
              </a:spcBef>
              <a:spcAft>
                <a:spcPts val="0"/>
              </a:spcAft>
              <a:buSzPts val="1400"/>
              <a:buChar char="■"/>
            </a:pPr>
            <a:r>
              <a:rPr lang="en"/>
              <a:t>Seaborn</a:t>
            </a:r>
            <a:endParaRPr/>
          </a:p>
          <a:p>
            <a:pPr indent="-317500" lvl="2" marL="1371600" rtl="0" algn="l">
              <a:spcBef>
                <a:spcPts val="0"/>
              </a:spcBef>
              <a:spcAft>
                <a:spcPts val="0"/>
              </a:spcAft>
              <a:buSzPts val="1400"/>
              <a:buChar char="■"/>
            </a:pPr>
            <a:r>
              <a:rPr lang="en"/>
              <a:t>MatPlotLib</a:t>
            </a:r>
            <a:endParaRPr/>
          </a:p>
          <a:p>
            <a:pPr indent="-317500" lvl="2" marL="1371600" rtl="0" algn="l">
              <a:spcBef>
                <a:spcPts val="0"/>
              </a:spcBef>
              <a:spcAft>
                <a:spcPts val="0"/>
              </a:spcAft>
              <a:buSzPts val="1400"/>
              <a:buChar char="■"/>
            </a:pPr>
            <a:r>
              <a:rPr lang="en"/>
              <a:t>SKLearn</a:t>
            </a:r>
            <a:endParaRPr/>
          </a:p>
        </p:txBody>
      </p:sp>
      <p:pic>
        <p:nvPicPr>
          <p:cNvPr id="63" name="Google Shape;63;p14"/>
          <p:cNvPicPr preferRelativeResize="0"/>
          <p:nvPr/>
        </p:nvPicPr>
        <p:blipFill>
          <a:blip r:embed="rId3">
            <a:alphaModFix/>
          </a:blip>
          <a:stretch>
            <a:fillRect/>
          </a:stretch>
        </p:blipFill>
        <p:spPr>
          <a:xfrm>
            <a:off x="5486400" y="2438400"/>
            <a:ext cx="3429000" cy="2286000"/>
          </a:xfrm>
          <a:prstGeom prst="rect">
            <a:avLst/>
          </a:prstGeom>
          <a:noFill/>
          <a:ln>
            <a:noFill/>
          </a:ln>
        </p:spPr>
      </p:pic>
      <p:sp>
        <p:nvSpPr>
          <p:cNvPr id="64" name="Google Shape;64;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2"/>
          <p:cNvSpPr txBox="1"/>
          <p:nvPr>
            <p:ph type="title"/>
          </p:nvPr>
        </p:nvSpPr>
        <p:spPr>
          <a:xfrm>
            <a:off x="311700" y="1208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2464"/>
              <a:t>Methodology 3: Detecting Outliers Using Box Plot</a:t>
            </a:r>
            <a:endParaRPr sz="3244"/>
          </a:p>
        </p:txBody>
      </p:sp>
      <p:sp>
        <p:nvSpPr>
          <p:cNvPr id="221" name="Google Shape;221;p32"/>
          <p:cNvSpPr txBox="1"/>
          <p:nvPr>
            <p:ph idx="1" type="body"/>
          </p:nvPr>
        </p:nvSpPr>
        <p:spPr>
          <a:xfrm>
            <a:off x="73725" y="4090250"/>
            <a:ext cx="8947500" cy="966600"/>
          </a:xfrm>
          <a:prstGeom prst="rect">
            <a:avLst/>
          </a:prstGeom>
        </p:spPr>
        <p:txBody>
          <a:bodyPr anchorCtr="0" anchor="t" bIns="91425" lIns="91425" spcFirstLastPara="1" rIns="91425" wrap="square" tIns="91425">
            <a:noAutofit/>
          </a:bodyPr>
          <a:lstStyle/>
          <a:p>
            <a:pPr indent="-316706" lvl="0" marL="457200" rtl="0" algn="l">
              <a:spcBef>
                <a:spcPts val="0"/>
              </a:spcBef>
              <a:spcAft>
                <a:spcPts val="0"/>
              </a:spcAft>
              <a:buSzPts val="1388"/>
              <a:buChar char="●"/>
            </a:pPr>
            <a:r>
              <a:rPr b="1" lang="en" sz="1387"/>
              <a:t>Outliers removed:</a:t>
            </a:r>
            <a:r>
              <a:rPr lang="en" sz="1387"/>
              <a:t> ‘</a:t>
            </a:r>
            <a:r>
              <a:rPr lang="en" sz="1387"/>
              <a:t>C3=’&gt;17000, </a:t>
            </a:r>
            <a:r>
              <a:rPr lang="en" sz="1387"/>
              <a:t>0.01&lt;’H2R’&lt;0.7, ‘Pressure’&gt;27.5, ‘Level’&lt;82, ‘C2=’&lt;100000, ‘Cat’&lt;0.4 , ‘Temp’&lt;86, ‘MFR’&lt;30</a:t>
            </a:r>
            <a:endParaRPr sz="1387"/>
          </a:p>
          <a:p>
            <a:pPr indent="-316706" lvl="0" marL="457200" rtl="0" algn="l">
              <a:spcBef>
                <a:spcPts val="0"/>
              </a:spcBef>
              <a:spcAft>
                <a:spcPts val="0"/>
              </a:spcAft>
              <a:buSzPts val="1388"/>
              <a:buChar char="●"/>
            </a:pPr>
            <a:r>
              <a:rPr b="1" lang="en" sz="1387"/>
              <a:t>Length of dataset</a:t>
            </a:r>
            <a:r>
              <a:rPr b="1" lang="en" sz="1387"/>
              <a:t>:</a:t>
            </a:r>
            <a:r>
              <a:rPr lang="en" sz="1387"/>
              <a:t> before removing outliers: </a:t>
            </a:r>
            <a:r>
              <a:rPr b="1" lang="en" sz="1387"/>
              <a:t>2484</a:t>
            </a:r>
            <a:r>
              <a:rPr lang="en" sz="1387"/>
              <a:t>, after removing outliers: </a:t>
            </a:r>
            <a:r>
              <a:rPr b="1" lang="en" sz="1387"/>
              <a:t>2451</a:t>
            </a:r>
            <a:r>
              <a:rPr lang="en" sz="1387"/>
              <a:t> (33 rows removed)</a:t>
            </a:r>
            <a:endParaRPr sz="1387"/>
          </a:p>
        </p:txBody>
      </p:sp>
      <p:pic>
        <p:nvPicPr>
          <p:cNvPr id="222" name="Google Shape;222;p32"/>
          <p:cNvPicPr preferRelativeResize="0"/>
          <p:nvPr/>
        </p:nvPicPr>
        <p:blipFill>
          <a:blip r:embed="rId3">
            <a:alphaModFix/>
          </a:blip>
          <a:stretch>
            <a:fillRect/>
          </a:stretch>
        </p:blipFill>
        <p:spPr>
          <a:xfrm>
            <a:off x="168100" y="776437"/>
            <a:ext cx="4342275" cy="2938268"/>
          </a:xfrm>
          <a:prstGeom prst="rect">
            <a:avLst/>
          </a:prstGeom>
          <a:noFill/>
          <a:ln>
            <a:noFill/>
          </a:ln>
        </p:spPr>
      </p:pic>
      <p:sp>
        <p:nvSpPr>
          <p:cNvPr id="223" name="Google Shape;223;p32"/>
          <p:cNvSpPr txBox="1"/>
          <p:nvPr>
            <p:ph idx="1" type="body"/>
          </p:nvPr>
        </p:nvSpPr>
        <p:spPr>
          <a:xfrm>
            <a:off x="850550" y="3741653"/>
            <a:ext cx="3076200" cy="348600"/>
          </a:xfrm>
          <a:prstGeom prst="rect">
            <a:avLst/>
          </a:prstGeom>
        </p:spPr>
        <p:txBody>
          <a:bodyPr anchorCtr="0" anchor="t" bIns="91425" lIns="91425" spcFirstLastPara="1" rIns="91425" wrap="square" tIns="91425">
            <a:normAutofit fontScale="47500"/>
          </a:bodyPr>
          <a:lstStyle/>
          <a:p>
            <a:pPr indent="0" lvl="0" marL="0" rtl="0" algn="l">
              <a:spcBef>
                <a:spcPts val="0"/>
              </a:spcBef>
              <a:spcAft>
                <a:spcPts val="1200"/>
              </a:spcAft>
              <a:buNone/>
            </a:pPr>
            <a:r>
              <a:rPr lang="en"/>
              <a:t>Figure: Box plot of all the features before removing outliers</a:t>
            </a:r>
            <a:endParaRPr/>
          </a:p>
        </p:txBody>
      </p:sp>
      <p:pic>
        <p:nvPicPr>
          <p:cNvPr id="224" name="Google Shape;224;p32"/>
          <p:cNvPicPr preferRelativeResize="0"/>
          <p:nvPr/>
        </p:nvPicPr>
        <p:blipFill>
          <a:blip r:embed="rId4">
            <a:alphaModFix/>
          </a:blip>
          <a:stretch>
            <a:fillRect/>
          </a:stretch>
        </p:blipFill>
        <p:spPr>
          <a:xfrm>
            <a:off x="4649350" y="778338"/>
            <a:ext cx="4342273" cy="2934451"/>
          </a:xfrm>
          <a:prstGeom prst="rect">
            <a:avLst/>
          </a:prstGeom>
          <a:noFill/>
          <a:ln>
            <a:noFill/>
          </a:ln>
        </p:spPr>
      </p:pic>
      <p:sp>
        <p:nvSpPr>
          <p:cNvPr id="225" name="Google Shape;225;p32"/>
          <p:cNvSpPr txBox="1"/>
          <p:nvPr>
            <p:ph idx="1" type="body"/>
          </p:nvPr>
        </p:nvSpPr>
        <p:spPr>
          <a:xfrm>
            <a:off x="5249763" y="3712803"/>
            <a:ext cx="3076200" cy="348600"/>
          </a:xfrm>
          <a:prstGeom prst="rect">
            <a:avLst/>
          </a:prstGeom>
        </p:spPr>
        <p:txBody>
          <a:bodyPr anchorCtr="0" anchor="t" bIns="91425" lIns="91425" spcFirstLastPara="1" rIns="91425" wrap="square" tIns="91425">
            <a:normAutofit fontScale="47500"/>
          </a:bodyPr>
          <a:lstStyle/>
          <a:p>
            <a:pPr indent="0" lvl="0" marL="0" rtl="0" algn="l">
              <a:spcBef>
                <a:spcPts val="0"/>
              </a:spcBef>
              <a:spcAft>
                <a:spcPts val="1200"/>
              </a:spcAft>
              <a:buNone/>
            </a:pPr>
            <a:r>
              <a:rPr lang="en"/>
              <a:t>Figure: Box plot of all the features after removing outliers</a:t>
            </a:r>
            <a:endParaRPr/>
          </a:p>
        </p:txBody>
      </p:sp>
      <p:sp>
        <p:nvSpPr>
          <p:cNvPr id="226" name="Google Shape;226;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3"/>
          <p:cNvSpPr txBox="1"/>
          <p:nvPr>
            <p:ph type="title"/>
          </p:nvPr>
        </p:nvSpPr>
        <p:spPr>
          <a:xfrm>
            <a:off x="131225" y="443625"/>
            <a:ext cx="9070800" cy="62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n" sz="2018"/>
              <a:t>Methodology 3: Feature Engineering/Selection and Further Preprocessing</a:t>
            </a:r>
            <a:endParaRPr sz="2720"/>
          </a:p>
        </p:txBody>
      </p:sp>
      <p:sp>
        <p:nvSpPr>
          <p:cNvPr id="232" name="Google Shape;232;p33"/>
          <p:cNvSpPr txBox="1"/>
          <p:nvPr>
            <p:ph idx="1" type="body"/>
          </p:nvPr>
        </p:nvSpPr>
        <p:spPr>
          <a:xfrm>
            <a:off x="311700" y="126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Delete MFR feature and utilize ln(MFR)</a:t>
            </a:r>
            <a:endParaRPr/>
          </a:p>
          <a:p>
            <a:pPr indent="-342900" lvl="0" marL="457200" rtl="0" algn="l">
              <a:spcBef>
                <a:spcPts val="0"/>
              </a:spcBef>
              <a:spcAft>
                <a:spcPts val="0"/>
              </a:spcAft>
              <a:buSzPts val="1800"/>
              <a:buChar char="●"/>
            </a:pPr>
            <a:r>
              <a:rPr lang="en"/>
              <a:t>MinMax Scaling:</a:t>
            </a:r>
            <a:endParaRPr/>
          </a:p>
          <a:p>
            <a:pPr indent="-342900" lvl="1" marL="914400" rtl="0" algn="l">
              <a:spcBef>
                <a:spcPts val="0"/>
              </a:spcBef>
              <a:spcAft>
                <a:spcPts val="0"/>
              </a:spcAft>
              <a:buSzPts val="1800"/>
              <a:buChar char="○"/>
            </a:pPr>
            <a:r>
              <a:rPr lang="en" sz="1800"/>
              <a:t>Convert all features between 0 and 1 </a:t>
            </a:r>
            <a:endParaRPr sz="1800"/>
          </a:p>
          <a:p>
            <a:pPr indent="-342900" lvl="1" marL="914400" rtl="0" algn="l">
              <a:spcBef>
                <a:spcPts val="0"/>
              </a:spcBef>
              <a:spcAft>
                <a:spcPts val="0"/>
              </a:spcAft>
              <a:buSzPts val="1800"/>
              <a:buChar char="○"/>
            </a:pPr>
            <a:r>
              <a:rPr lang="en" sz="1800"/>
              <a:t>Preserves shape of original distribution unlike standard scaler</a:t>
            </a:r>
            <a:endParaRPr sz="18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33" name="Google Shape;233;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20"/>
              <a:t>Methodology 3: Regression Models and Train, Test, Evaluation</a:t>
            </a:r>
            <a:endParaRPr sz="2220"/>
          </a:p>
        </p:txBody>
      </p:sp>
      <p:sp>
        <p:nvSpPr>
          <p:cNvPr id="239" name="Google Shape;239;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9250" lvl="0" marL="457200" rtl="0" algn="l">
              <a:spcBef>
                <a:spcPts val="0"/>
              </a:spcBef>
              <a:spcAft>
                <a:spcPts val="0"/>
              </a:spcAft>
              <a:buSzPts val="1900"/>
              <a:buChar char="●"/>
            </a:pPr>
            <a:r>
              <a:rPr b="1" lang="en" sz="1900"/>
              <a:t>Regression models </a:t>
            </a:r>
            <a:r>
              <a:rPr b="1" lang="en" sz="1900"/>
              <a:t>utilized</a:t>
            </a:r>
            <a:r>
              <a:rPr b="1" lang="en" sz="1900"/>
              <a:t>:</a:t>
            </a:r>
            <a:endParaRPr b="1" sz="1900"/>
          </a:p>
          <a:p>
            <a:pPr indent="-323850" lvl="1" marL="914400" rtl="0" algn="l">
              <a:spcBef>
                <a:spcPts val="0"/>
              </a:spcBef>
              <a:spcAft>
                <a:spcPts val="0"/>
              </a:spcAft>
              <a:buSzPts val="1500"/>
              <a:buChar char="○"/>
            </a:pPr>
            <a:r>
              <a:rPr lang="en" sz="1500"/>
              <a:t>L</a:t>
            </a:r>
            <a:r>
              <a:rPr lang="en" sz="1500"/>
              <a:t>inear</a:t>
            </a:r>
            <a:endParaRPr sz="1500"/>
          </a:p>
          <a:p>
            <a:pPr indent="-323850" lvl="1" marL="914400" rtl="0" algn="l">
              <a:spcBef>
                <a:spcPts val="0"/>
              </a:spcBef>
              <a:spcAft>
                <a:spcPts val="0"/>
              </a:spcAft>
              <a:buSzPts val="1500"/>
              <a:buChar char="○"/>
            </a:pPr>
            <a:r>
              <a:rPr lang="en" sz="1500"/>
              <a:t>Ridge </a:t>
            </a:r>
            <a:endParaRPr sz="1500"/>
          </a:p>
          <a:p>
            <a:pPr indent="-323850" lvl="1" marL="914400" rtl="0" algn="l">
              <a:spcBef>
                <a:spcPts val="0"/>
              </a:spcBef>
              <a:spcAft>
                <a:spcPts val="0"/>
              </a:spcAft>
              <a:buSzPts val="1500"/>
              <a:buChar char="○"/>
            </a:pPr>
            <a:r>
              <a:rPr lang="en" sz="1500"/>
              <a:t>Lasso</a:t>
            </a:r>
            <a:endParaRPr sz="1500"/>
          </a:p>
          <a:p>
            <a:pPr indent="-323850" lvl="1" marL="914400" rtl="0" algn="l">
              <a:spcBef>
                <a:spcPts val="0"/>
              </a:spcBef>
              <a:spcAft>
                <a:spcPts val="0"/>
              </a:spcAft>
              <a:buSzPts val="1500"/>
              <a:buChar char="○"/>
            </a:pPr>
            <a:r>
              <a:rPr lang="en" sz="1500"/>
              <a:t>Polynomial </a:t>
            </a:r>
            <a:endParaRPr sz="1500"/>
          </a:p>
          <a:p>
            <a:pPr indent="-349250" lvl="0" marL="457200" rtl="0" algn="l">
              <a:spcBef>
                <a:spcPts val="0"/>
              </a:spcBef>
              <a:spcAft>
                <a:spcPts val="0"/>
              </a:spcAft>
              <a:buSzPts val="1900"/>
              <a:buChar char="●"/>
            </a:pPr>
            <a:r>
              <a:rPr b="1" lang="en" sz="1900"/>
              <a:t>Train:Test split:</a:t>
            </a:r>
            <a:r>
              <a:rPr lang="en" sz="1900"/>
              <a:t> 5 fold cross validation (Train size: 1961, Test size: 490)</a:t>
            </a:r>
            <a:endParaRPr sz="1900"/>
          </a:p>
          <a:p>
            <a:pPr indent="-349250" lvl="0" marL="457200" rtl="0" algn="l">
              <a:spcBef>
                <a:spcPts val="0"/>
              </a:spcBef>
              <a:spcAft>
                <a:spcPts val="0"/>
              </a:spcAft>
              <a:buSzPts val="1900"/>
              <a:buChar char="●"/>
            </a:pPr>
            <a:r>
              <a:rPr b="1" lang="en" sz="1900"/>
              <a:t>Evaluation</a:t>
            </a:r>
            <a:r>
              <a:rPr lang="en" sz="1900"/>
              <a:t> </a:t>
            </a:r>
            <a:r>
              <a:rPr b="1" lang="en" sz="1900"/>
              <a:t>Metric:</a:t>
            </a:r>
            <a:endParaRPr b="1" sz="1900"/>
          </a:p>
          <a:p>
            <a:pPr indent="-323850" lvl="1" marL="914400" rtl="0" algn="l">
              <a:spcBef>
                <a:spcPts val="0"/>
              </a:spcBef>
              <a:spcAft>
                <a:spcPts val="0"/>
              </a:spcAft>
              <a:buSzPts val="1500"/>
              <a:buChar char="○"/>
            </a:pPr>
            <a:r>
              <a:rPr lang="en" sz="1500"/>
              <a:t>R-square (R²)</a:t>
            </a:r>
            <a:endParaRPr sz="1500"/>
          </a:p>
          <a:p>
            <a:pPr indent="-323850" lvl="1" marL="914400" rtl="0" algn="l">
              <a:spcBef>
                <a:spcPts val="0"/>
              </a:spcBef>
              <a:spcAft>
                <a:spcPts val="0"/>
              </a:spcAft>
              <a:buSzPts val="1500"/>
              <a:buChar char="○"/>
            </a:pPr>
            <a:r>
              <a:rPr lang="en" sz="1500"/>
              <a:t>Mean Squared Error (MSE)</a:t>
            </a:r>
            <a:endParaRPr sz="1500"/>
          </a:p>
          <a:p>
            <a:pPr indent="-323850" lvl="1" marL="914400" rtl="0" algn="l">
              <a:spcBef>
                <a:spcPts val="0"/>
              </a:spcBef>
              <a:spcAft>
                <a:spcPts val="0"/>
              </a:spcAft>
              <a:buSzPts val="1500"/>
              <a:buChar char="○"/>
            </a:pPr>
            <a:r>
              <a:rPr lang="en" sz="1500"/>
              <a:t>Root Mean Squared Error (RMSE)</a:t>
            </a:r>
            <a:endParaRPr sz="1500"/>
          </a:p>
          <a:p>
            <a:pPr indent="0" lvl="0" marL="0" rtl="0" algn="l">
              <a:spcBef>
                <a:spcPts val="1200"/>
              </a:spcBef>
              <a:spcAft>
                <a:spcPts val="0"/>
              </a:spcAft>
              <a:buNone/>
            </a:pPr>
            <a:r>
              <a:t/>
            </a:r>
            <a:endParaRPr sz="1900"/>
          </a:p>
          <a:p>
            <a:pPr indent="0" lvl="0" marL="914400" rtl="0" algn="l">
              <a:spcBef>
                <a:spcPts val="1200"/>
              </a:spcBef>
              <a:spcAft>
                <a:spcPts val="1200"/>
              </a:spcAft>
              <a:buNone/>
            </a:pPr>
            <a:r>
              <a:t/>
            </a:r>
            <a:endParaRPr sz="1900"/>
          </a:p>
        </p:txBody>
      </p:sp>
      <p:sp>
        <p:nvSpPr>
          <p:cNvPr id="240" name="Google Shape;240;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3: Linear Regression</a:t>
            </a:r>
            <a:endParaRPr/>
          </a:p>
        </p:txBody>
      </p:sp>
      <p:sp>
        <p:nvSpPr>
          <p:cNvPr id="246" name="Google Shape;246;p35"/>
          <p:cNvSpPr txBox="1"/>
          <p:nvPr>
            <p:ph idx="1" type="body"/>
          </p:nvPr>
        </p:nvSpPr>
        <p:spPr>
          <a:xfrm>
            <a:off x="4755075" y="1099700"/>
            <a:ext cx="4266000" cy="3866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sz="1300"/>
              <a:t>1st fold </a:t>
            </a:r>
            <a:r>
              <a:rPr lang="en" sz="1300"/>
              <a:t>R²</a:t>
            </a:r>
            <a:r>
              <a:rPr lang="en" sz="1300"/>
              <a:t>: 0.542, MSE: 0.0227, RMSE: 0.151</a:t>
            </a:r>
            <a:endParaRPr sz="1300"/>
          </a:p>
          <a:p>
            <a:pPr indent="-311150" lvl="0" marL="457200" rtl="0" algn="l">
              <a:spcBef>
                <a:spcPts val="0"/>
              </a:spcBef>
              <a:spcAft>
                <a:spcPts val="0"/>
              </a:spcAft>
              <a:buSzPts val="1300"/>
              <a:buChar char="●"/>
            </a:pPr>
            <a:r>
              <a:rPr lang="en" sz="1300"/>
              <a:t>2nd fold </a:t>
            </a:r>
            <a:r>
              <a:rPr lang="en" sz="1300"/>
              <a:t>R²</a:t>
            </a:r>
            <a:r>
              <a:rPr lang="en" sz="1300"/>
              <a:t>: 0.448, MSE: 0.0220, RMSE: 0.164</a:t>
            </a:r>
            <a:endParaRPr sz="1300"/>
          </a:p>
          <a:p>
            <a:pPr indent="-311150" lvl="0" marL="457200" rtl="0" algn="l">
              <a:spcBef>
                <a:spcPts val="0"/>
              </a:spcBef>
              <a:spcAft>
                <a:spcPts val="0"/>
              </a:spcAft>
              <a:buSzPts val="1300"/>
              <a:buChar char="●"/>
            </a:pPr>
            <a:r>
              <a:rPr lang="en" sz="1300"/>
              <a:t>3rd fold </a:t>
            </a:r>
            <a:r>
              <a:rPr lang="en" sz="1300"/>
              <a:t>R²</a:t>
            </a:r>
            <a:r>
              <a:rPr lang="en" sz="1300"/>
              <a:t>: 0.482, MSE: 0.0250, RMSE: 0.158</a:t>
            </a:r>
            <a:endParaRPr sz="1300"/>
          </a:p>
          <a:p>
            <a:pPr indent="-311150" lvl="0" marL="457200" rtl="0" algn="l">
              <a:spcBef>
                <a:spcPts val="0"/>
              </a:spcBef>
              <a:spcAft>
                <a:spcPts val="0"/>
              </a:spcAft>
              <a:buSzPts val="1300"/>
              <a:buChar char="●"/>
            </a:pPr>
            <a:r>
              <a:rPr lang="en" sz="1300"/>
              <a:t>4th fold </a:t>
            </a:r>
            <a:r>
              <a:rPr lang="en" sz="1300"/>
              <a:t>R²</a:t>
            </a:r>
            <a:r>
              <a:rPr lang="en" sz="1300"/>
              <a:t>: 0.502, MSE: 0.0248, RMSE: 0.157</a:t>
            </a:r>
            <a:endParaRPr sz="1300"/>
          </a:p>
          <a:p>
            <a:pPr indent="-311150" lvl="0" marL="457200" rtl="0" algn="l">
              <a:spcBef>
                <a:spcPts val="0"/>
              </a:spcBef>
              <a:spcAft>
                <a:spcPts val="0"/>
              </a:spcAft>
              <a:buSzPts val="1300"/>
              <a:buChar char="●"/>
            </a:pPr>
            <a:r>
              <a:rPr lang="en" sz="1300"/>
              <a:t>5th fold </a:t>
            </a:r>
            <a:r>
              <a:rPr lang="en" sz="1300"/>
              <a:t>R²</a:t>
            </a:r>
            <a:r>
              <a:rPr lang="en" sz="1300"/>
              <a:t>: 0.476, MSE: 0.0251, RMSE: 0.159</a:t>
            </a:r>
            <a:endParaRPr sz="1300"/>
          </a:p>
          <a:p>
            <a:pPr indent="-311150" lvl="0" marL="457200" rtl="0" algn="l">
              <a:spcBef>
                <a:spcPts val="0"/>
              </a:spcBef>
              <a:spcAft>
                <a:spcPts val="0"/>
              </a:spcAft>
              <a:buSzPts val="1300"/>
              <a:buChar char="●"/>
            </a:pPr>
            <a:r>
              <a:rPr b="1" lang="en" sz="1300"/>
              <a:t>Average score over 5-fold cross-validation:</a:t>
            </a:r>
            <a:r>
              <a:rPr lang="en" sz="1300"/>
              <a:t> </a:t>
            </a:r>
            <a:endParaRPr sz="1300"/>
          </a:p>
          <a:p>
            <a:pPr indent="-311150" lvl="1" marL="914400" rtl="0" algn="l">
              <a:spcBef>
                <a:spcPts val="0"/>
              </a:spcBef>
              <a:spcAft>
                <a:spcPts val="0"/>
              </a:spcAft>
              <a:buSzPts val="1300"/>
              <a:buChar char="○"/>
            </a:pPr>
            <a:r>
              <a:rPr b="1" lang="en" sz="1300"/>
              <a:t>R²:</a:t>
            </a:r>
            <a:r>
              <a:rPr lang="en" sz="1300"/>
              <a:t> 0.490</a:t>
            </a:r>
            <a:endParaRPr sz="1300"/>
          </a:p>
          <a:p>
            <a:pPr indent="-311150" lvl="1" marL="914400" rtl="0" algn="l">
              <a:spcBef>
                <a:spcPts val="0"/>
              </a:spcBef>
              <a:spcAft>
                <a:spcPts val="0"/>
              </a:spcAft>
              <a:buSzPts val="1300"/>
              <a:buChar char="○"/>
            </a:pPr>
            <a:r>
              <a:rPr b="1" lang="en" sz="1300"/>
              <a:t>MSE: </a:t>
            </a:r>
            <a:r>
              <a:rPr lang="en" sz="1300"/>
              <a:t>0.024</a:t>
            </a:r>
            <a:r>
              <a:rPr lang="en" sz="1300"/>
              <a:t>9</a:t>
            </a:r>
            <a:endParaRPr sz="1300"/>
          </a:p>
          <a:p>
            <a:pPr indent="-311150" lvl="1" marL="914400" rtl="0" algn="l">
              <a:spcBef>
                <a:spcPts val="0"/>
              </a:spcBef>
              <a:spcAft>
                <a:spcPts val="0"/>
              </a:spcAft>
              <a:buSzPts val="1300"/>
              <a:buChar char="○"/>
            </a:pPr>
            <a:r>
              <a:rPr b="1" lang="en" sz="1300"/>
              <a:t>RMSE:</a:t>
            </a:r>
            <a:r>
              <a:rPr lang="en" sz="1300"/>
              <a:t> 0.159</a:t>
            </a:r>
            <a:endParaRPr sz="1300"/>
          </a:p>
          <a:p>
            <a:pPr indent="0" lvl="0" marL="457200" rtl="0" algn="l">
              <a:spcBef>
                <a:spcPts val="1200"/>
              </a:spcBef>
              <a:spcAft>
                <a:spcPts val="1200"/>
              </a:spcAft>
              <a:buNone/>
            </a:pPr>
            <a:r>
              <a:t/>
            </a:r>
            <a:endParaRPr sz="1300"/>
          </a:p>
        </p:txBody>
      </p:sp>
      <p:sp>
        <p:nvSpPr>
          <p:cNvPr id="247" name="Google Shape;247;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Arial"/>
                <a:ea typeface="Arial"/>
                <a:cs typeface="Arial"/>
                <a:sym typeface="Arial"/>
              </a:rPr>
              <a:t>‹#›</a:t>
            </a:fld>
            <a:endParaRPr>
              <a:latin typeface="Arial"/>
              <a:ea typeface="Arial"/>
              <a:cs typeface="Arial"/>
              <a:sym typeface="Arial"/>
            </a:endParaRPr>
          </a:p>
        </p:txBody>
      </p:sp>
      <p:sp>
        <p:nvSpPr>
          <p:cNvPr id="248" name="Google Shape;248;p35"/>
          <p:cNvSpPr txBox="1"/>
          <p:nvPr>
            <p:ph idx="1" type="body"/>
          </p:nvPr>
        </p:nvSpPr>
        <p:spPr>
          <a:xfrm>
            <a:off x="843088" y="4526525"/>
            <a:ext cx="32508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688"/>
              <a:buNone/>
            </a:pPr>
            <a:r>
              <a:rPr lang="en" sz="1012"/>
              <a:t>Figure: Parity plot of last fold for Linear Regression</a:t>
            </a:r>
            <a:endParaRPr sz="1012"/>
          </a:p>
        </p:txBody>
      </p:sp>
      <p:pic>
        <p:nvPicPr>
          <p:cNvPr id="249" name="Google Shape;249;p35"/>
          <p:cNvPicPr preferRelativeResize="0"/>
          <p:nvPr/>
        </p:nvPicPr>
        <p:blipFill>
          <a:blip r:embed="rId3">
            <a:alphaModFix/>
          </a:blip>
          <a:stretch>
            <a:fillRect/>
          </a:stretch>
        </p:blipFill>
        <p:spPr>
          <a:xfrm>
            <a:off x="433425" y="1170125"/>
            <a:ext cx="4070136" cy="3204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Results 3: Ridge Regression</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255" name="Google Shape;255;p36"/>
          <p:cNvSpPr txBox="1"/>
          <p:nvPr>
            <p:ph idx="1" type="body"/>
          </p:nvPr>
        </p:nvSpPr>
        <p:spPr>
          <a:xfrm>
            <a:off x="4615900" y="1204725"/>
            <a:ext cx="4405200" cy="3581700"/>
          </a:xfrm>
          <a:prstGeom prst="rect">
            <a:avLst/>
          </a:prstGeom>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lang="en" sz="1300"/>
              <a:t>Utilize alpha (regularization strength) of 1.</a:t>
            </a:r>
            <a:endParaRPr sz="1300"/>
          </a:p>
          <a:p>
            <a:pPr indent="-311150" lvl="0" marL="457200" rtl="0" algn="l">
              <a:spcBef>
                <a:spcPts val="0"/>
              </a:spcBef>
              <a:spcAft>
                <a:spcPts val="0"/>
              </a:spcAft>
              <a:buSzPts val="1300"/>
              <a:buChar char="●"/>
            </a:pPr>
            <a:r>
              <a:rPr lang="en" sz="1300"/>
              <a:t>1st fold R²: 0.538, MSE: 0.0228, RMSE: 0.151</a:t>
            </a:r>
            <a:endParaRPr sz="1300"/>
          </a:p>
          <a:p>
            <a:pPr indent="-311150" lvl="0" marL="457200" rtl="0" algn="l">
              <a:spcBef>
                <a:spcPts val="0"/>
              </a:spcBef>
              <a:spcAft>
                <a:spcPts val="0"/>
              </a:spcAft>
              <a:buSzPts val="1300"/>
              <a:buChar char="●"/>
            </a:pPr>
            <a:r>
              <a:rPr lang="en" sz="1300"/>
              <a:t>2nd fold R²: 0.452, MSE: 0.0268, RMSE: 0.164</a:t>
            </a:r>
            <a:endParaRPr sz="1300"/>
          </a:p>
          <a:p>
            <a:pPr indent="-311150" lvl="0" marL="457200" rtl="0" algn="l">
              <a:spcBef>
                <a:spcPts val="0"/>
              </a:spcBef>
              <a:spcAft>
                <a:spcPts val="0"/>
              </a:spcAft>
              <a:buSzPts val="1300"/>
              <a:buChar char="●"/>
            </a:pPr>
            <a:r>
              <a:rPr lang="en" sz="1300"/>
              <a:t>3rd fold R²: 0.484, MSE: 0.0259, RMSE: 0.158</a:t>
            </a:r>
            <a:endParaRPr sz="1300"/>
          </a:p>
          <a:p>
            <a:pPr indent="-311150" lvl="0" marL="457200" rtl="0" algn="l">
              <a:spcBef>
                <a:spcPts val="0"/>
              </a:spcBef>
              <a:spcAft>
                <a:spcPts val="0"/>
              </a:spcAft>
              <a:buSzPts val="1300"/>
              <a:buChar char="●"/>
            </a:pPr>
            <a:r>
              <a:rPr lang="en" sz="1300"/>
              <a:t>4th fold R²: 0.499, MSE: 0.0249, RMSE: 0.158</a:t>
            </a:r>
            <a:endParaRPr sz="1300"/>
          </a:p>
          <a:p>
            <a:pPr indent="-311150" lvl="0" marL="457200" rtl="0" algn="l">
              <a:spcBef>
                <a:spcPts val="0"/>
              </a:spcBef>
              <a:spcAft>
                <a:spcPts val="0"/>
              </a:spcAft>
              <a:buSzPts val="1300"/>
              <a:buChar char="●"/>
            </a:pPr>
            <a:r>
              <a:rPr lang="en" sz="1300"/>
              <a:t>5th fold R²: 0.474, MSE: 0.0252, RMSE: 0.159</a:t>
            </a:r>
            <a:endParaRPr sz="1300"/>
          </a:p>
          <a:p>
            <a:pPr indent="-311150" lvl="0" marL="457200" rtl="0" algn="l">
              <a:spcBef>
                <a:spcPts val="0"/>
              </a:spcBef>
              <a:spcAft>
                <a:spcPts val="0"/>
              </a:spcAft>
              <a:buSzPts val="1300"/>
              <a:buChar char="●"/>
            </a:pPr>
            <a:r>
              <a:rPr b="1" lang="en" sz="1300"/>
              <a:t>Average score over 5-fold cross-validation: </a:t>
            </a:r>
            <a:endParaRPr b="1" sz="1300"/>
          </a:p>
          <a:p>
            <a:pPr indent="-311150" lvl="1" marL="914400" rtl="0" algn="l">
              <a:spcBef>
                <a:spcPts val="0"/>
              </a:spcBef>
              <a:spcAft>
                <a:spcPts val="0"/>
              </a:spcAft>
              <a:buSzPts val="1300"/>
              <a:buChar char="○"/>
            </a:pPr>
            <a:r>
              <a:rPr b="1" lang="en" sz="1300"/>
              <a:t>R²: 0.490</a:t>
            </a:r>
            <a:endParaRPr b="1" sz="1300"/>
          </a:p>
          <a:p>
            <a:pPr indent="-311150" lvl="1" marL="914400" rtl="0" algn="l">
              <a:spcBef>
                <a:spcPts val="0"/>
              </a:spcBef>
              <a:spcAft>
                <a:spcPts val="0"/>
              </a:spcAft>
              <a:buSzPts val="1300"/>
              <a:buChar char="○"/>
            </a:pPr>
            <a:r>
              <a:rPr b="1" lang="en" sz="1300"/>
              <a:t>MSE: 0.0249</a:t>
            </a:r>
            <a:endParaRPr b="1" sz="1300"/>
          </a:p>
          <a:p>
            <a:pPr indent="-311150" lvl="1" marL="914400" rtl="0" algn="l">
              <a:spcBef>
                <a:spcPts val="0"/>
              </a:spcBef>
              <a:spcAft>
                <a:spcPts val="0"/>
              </a:spcAft>
              <a:buSzPts val="1300"/>
              <a:buChar char="○"/>
            </a:pPr>
            <a:r>
              <a:rPr b="1" lang="en" sz="1300"/>
              <a:t>RMSE: 0.15</a:t>
            </a:r>
            <a:r>
              <a:rPr b="1" lang="en" sz="1300"/>
              <a:t>8</a:t>
            </a:r>
            <a:endParaRPr b="1" sz="1300"/>
          </a:p>
          <a:p>
            <a:pPr indent="0" lvl="0" marL="457200" rtl="0" algn="l">
              <a:lnSpc>
                <a:spcPct val="115000"/>
              </a:lnSpc>
              <a:spcBef>
                <a:spcPts val="1200"/>
              </a:spcBef>
              <a:spcAft>
                <a:spcPts val="1200"/>
              </a:spcAft>
              <a:buNone/>
            </a:pPr>
            <a:r>
              <a:t/>
            </a:r>
            <a:endParaRPr b="1" sz="1300"/>
          </a:p>
        </p:txBody>
      </p:sp>
      <p:sp>
        <p:nvSpPr>
          <p:cNvPr id="256" name="Google Shape;256;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Arial"/>
                <a:ea typeface="Arial"/>
                <a:cs typeface="Arial"/>
                <a:sym typeface="Arial"/>
              </a:rPr>
              <a:t>‹#›</a:t>
            </a:fld>
            <a:endParaRPr>
              <a:latin typeface="Arial"/>
              <a:ea typeface="Arial"/>
              <a:cs typeface="Arial"/>
              <a:sym typeface="Arial"/>
            </a:endParaRPr>
          </a:p>
        </p:txBody>
      </p:sp>
      <p:sp>
        <p:nvSpPr>
          <p:cNvPr id="257" name="Google Shape;257;p36"/>
          <p:cNvSpPr txBox="1"/>
          <p:nvPr>
            <p:ph idx="1" type="body"/>
          </p:nvPr>
        </p:nvSpPr>
        <p:spPr>
          <a:xfrm>
            <a:off x="850175" y="4478600"/>
            <a:ext cx="32508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688"/>
              <a:buNone/>
            </a:pPr>
            <a:r>
              <a:rPr lang="en" sz="1012"/>
              <a:t>Figure: Parity plot of last fold for Ridge Regression</a:t>
            </a:r>
            <a:endParaRPr sz="1012"/>
          </a:p>
        </p:txBody>
      </p:sp>
      <p:pic>
        <p:nvPicPr>
          <p:cNvPr id="258" name="Google Shape;258;p36"/>
          <p:cNvPicPr preferRelativeResize="0"/>
          <p:nvPr/>
        </p:nvPicPr>
        <p:blipFill>
          <a:blip r:embed="rId3">
            <a:alphaModFix/>
          </a:blip>
          <a:stretch>
            <a:fillRect/>
          </a:stretch>
        </p:blipFill>
        <p:spPr>
          <a:xfrm>
            <a:off x="387900" y="1204725"/>
            <a:ext cx="4070136" cy="3204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Results 3: Lasso Regression</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264" name="Google Shape;264;p37"/>
          <p:cNvSpPr txBox="1"/>
          <p:nvPr>
            <p:ph idx="1" type="body"/>
          </p:nvPr>
        </p:nvSpPr>
        <p:spPr>
          <a:xfrm>
            <a:off x="4572000" y="1161325"/>
            <a:ext cx="4572000" cy="3659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sz="1300"/>
              <a:t>Utilize alpha (regularization strength) of 1.</a:t>
            </a:r>
            <a:endParaRPr sz="1300"/>
          </a:p>
          <a:p>
            <a:pPr indent="-311150" lvl="0" marL="457200" rtl="0" algn="l">
              <a:spcBef>
                <a:spcPts val="0"/>
              </a:spcBef>
              <a:spcAft>
                <a:spcPts val="0"/>
              </a:spcAft>
              <a:buSzPts val="1300"/>
              <a:buChar char="●"/>
            </a:pPr>
            <a:r>
              <a:rPr lang="en" sz="1300"/>
              <a:t>1st fold R²: -0.000359, MSE: 0.0496, RMSE: 0.223</a:t>
            </a:r>
            <a:endParaRPr sz="1300"/>
          </a:p>
          <a:p>
            <a:pPr indent="-311150" lvl="0" marL="457200" rtl="0" algn="l">
              <a:spcBef>
                <a:spcPts val="0"/>
              </a:spcBef>
              <a:spcAft>
                <a:spcPts val="0"/>
              </a:spcAft>
              <a:buSzPts val="1300"/>
              <a:buChar char="●"/>
            </a:pPr>
            <a:r>
              <a:rPr lang="en" sz="1300"/>
              <a:t>2nd fold R²: -0.0495, MSE: 0.0493, RMSE: 0.222</a:t>
            </a:r>
            <a:endParaRPr sz="1300"/>
          </a:p>
          <a:p>
            <a:pPr indent="-311150" lvl="0" marL="457200" rtl="0" algn="l">
              <a:spcBef>
                <a:spcPts val="0"/>
              </a:spcBef>
              <a:spcAft>
                <a:spcPts val="0"/>
              </a:spcAft>
              <a:buSzPts val="1300"/>
              <a:buChar char="●"/>
            </a:pPr>
            <a:r>
              <a:rPr lang="en" sz="1300"/>
              <a:t>3rd fold R²: -0.00375, MSE: 0.0485, RMSE: 0.220</a:t>
            </a:r>
            <a:endParaRPr sz="1300"/>
          </a:p>
          <a:p>
            <a:pPr indent="-311150" lvl="0" marL="457200" rtl="0" algn="l">
              <a:spcBef>
                <a:spcPts val="0"/>
              </a:spcBef>
              <a:spcAft>
                <a:spcPts val="0"/>
              </a:spcAft>
              <a:buSzPts val="1300"/>
              <a:buChar char="●"/>
            </a:pPr>
            <a:r>
              <a:rPr lang="en" sz="1300"/>
              <a:t>4th fold R²: -0.00384, MSE: 0.0500, RMSE: 0.224</a:t>
            </a:r>
            <a:endParaRPr sz="1300"/>
          </a:p>
          <a:p>
            <a:pPr indent="-311150" lvl="0" marL="457200" rtl="0" algn="l">
              <a:spcBef>
                <a:spcPts val="0"/>
              </a:spcBef>
              <a:spcAft>
                <a:spcPts val="0"/>
              </a:spcAft>
              <a:buSzPts val="1300"/>
              <a:buChar char="●"/>
            </a:pPr>
            <a:r>
              <a:rPr lang="en" sz="1300"/>
              <a:t>5th fold R²: -0.00251, MSE: 0.0482, RMSE: 0.219</a:t>
            </a:r>
            <a:endParaRPr sz="1300"/>
          </a:p>
          <a:p>
            <a:pPr indent="-311150" lvl="0" marL="457200" rtl="0" algn="l">
              <a:spcBef>
                <a:spcPts val="0"/>
              </a:spcBef>
              <a:spcAft>
                <a:spcPts val="0"/>
              </a:spcAft>
              <a:buSzPts val="1300"/>
              <a:buChar char="●"/>
            </a:pPr>
            <a:r>
              <a:rPr b="1" lang="en" sz="1300"/>
              <a:t>Average score over 5-fold cross-validation: </a:t>
            </a:r>
            <a:endParaRPr b="1" sz="1300"/>
          </a:p>
          <a:p>
            <a:pPr indent="-311150" lvl="1" marL="914400" rtl="0" algn="l">
              <a:spcBef>
                <a:spcPts val="0"/>
              </a:spcBef>
              <a:spcAft>
                <a:spcPts val="0"/>
              </a:spcAft>
              <a:buSzPts val="1300"/>
              <a:buChar char="○"/>
            </a:pPr>
            <a:r>
              <a:rPr b="1" lang="en" sz="1300"/>
              <a:t>R²: -0.00308</a:t>
            </a:r>
            <a:endParaRPr b="1" sz="1300"/>
          </a:p>
          <a:p>
            <a:pPr indent="-311150" lvl="1" marL="914400" rtl="0" algn="l">
              <a:spcBef>
                <a:spcPts val="0"/>
              </a:spcBef>
              <a:spcAft>
                <a:spcPts val="0"/>
              </a:spcAft>
              <a:buSzPts val="1300"/>
              <a:buChar char="○"/>
            </a:pPr>
            <a:r>
              <a:rPr b="1" lang="en" sz="1300"/>
              <a:t>MSE: 0.0491</a:t>
            </a:r>
            <a:endParaRPr b="1" sz="1300"/>
          </a:p>
          <a:p>
            <a:pPr indent="-311150" lvl="1" marL="914400" rtl="0" algn="l">
              <a:spcBef>
                <a:spcPts val="0"/>
              </a:spcBef>
              <a:spcAft>
                <a:spcPts val="0"/>
              </a:spcAft>
              <a:buSzPts val="1300"/>
              <a:buChar char="○"/>
            </a:pPr>
            <a:r>
              <a:rPr b="1" lang="en" sz="1300"/>
              <a:t>RMSE: 0.221</a:t>
            </a:r>
            <a:endParaRPr b="1" sz="1300"/>
          </a:p>
          <a:p>
            <a:pPr indent="0" lvl="0" marL="457200" rtl="0" algn="l">
              <a:spcBef>
                <a:spcPts val="1200"/>
              </a:spcBef>
              <a:spcAft>
                <a:spcPts val="0"/>
              </a:spcAft>
              <a:buNone/>
            </a:pPr>
            <a:r>
              <a:t/>
            </a:r>
            <a:endParaRPr b="1" sz="1300"/>
          </a:p>
          <a:p>
            <a:pPr indent="0" lvl="0" marL="0" rtl="0" algn="l">
              <a:spcBef>
                <a:spcPts val="1200"/>
              </a:spcBef>
              <a:spcAft>
                <a:spcPts val="1200"/>
              </a:spcAft>
              <a:buNone/>
            </a:pPr>
            <a:r>
              <a:t/>
            </a:r>
            <a:endParaRPr sz="1300"/>
          </a:p>
        </p:txBody>
      </p:sp>
      <p:sp>
        <p:nvSpPr>
          <p:cNvPr id="265" name="Google Shape;265;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Arial"/>
                <a:ea typeface="Arial"/>
                <a:cs typeface="Arial"/>
                <a:sym typeface="Arial"/>
              </a:rPr>
              <a:t>‹#›</a:t>
            </a:fld>
            <a:endParaRPr>
              <a:latin typeface="Arial"/>
              <a:ea typeface="Arial"/>
              <a:cs typeface="Arial"/>
              <a:sym typeface="Arial"/>
            </a:endParaRPr>
          </a:p>
        </p:txBody>
      </p:sp>
      <p:sp>
        <p:nvSpPr>
          <p:cNvPr id="266" name="Google Shape;266;p37"/>
          <p:cNvSpPr txBox="1"/>
          <p:nvPr>
            <p:ph idx="1" type="body"/>
          </p:nvPr>
        </p:nvSpPr>
        <p:spPr>
          <a:xfrm>
            <a:off x="952925" y="4512825"/>
            <a:ext cx="32508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688"/>
              <a:buNone/>
            </a:pPr>
            <a:r>
              <a:rPr lang="en" sz="1012"/>
              <a:t>Figure: Parity plot of last fold by Lasso Regression</a:t>
            </a:r>
            <a:endParaRPr sz="1012"/>
          </a:p>
        </p:txBody>
      </p:sp>
      <p:pic>
        <p:nvPicPr>
          <p:cNvPr id="267" name="Google Shape;267;p37"/>
          <p:cNvPicPr preferRelativeResize="0"/>
          <p:nvPr/>
        </p:nvPicPr>
        <p:blipFill>
          <a:blip r:embed="rId3">
            <a:alphaModFix/>
          </a:blip>
          <a:stretch>
            <a:fillRect/>
          </a:stretch>
        </p:blipFill>
        <p:spPr>
          <a:xfrm>
            <a:off x="418325" y="1231500"/>
            <a:ext cx="4070136" cy="3204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Results 3: Polynomial Regression</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273" name="Google Shape;273;p38"/>
          <p:cNvSpPr txBox="1"/>
          <p:nvPr>
            <p:ph idx="1" type="body"/>
          </p:nvPr>
        </p:nvSpPr>
        <p:spPr>
          <a:xfrm>
            <a:off x="4662600" y="1228125"/>
            <a:ext cx="4358700" cy="37209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sz="1300"/>
              <a:t>Utilized polynomial degree of 2.</a:t>
            </a:r>
            <a:endParaRPr sz="1300"/>
          </a:p>
          <a:p>
            <a:pPr indent="-311150" lvl="0" marL="457200" rtl="0" algn="l">
              <a:spcBef>
                <a:spcPts val="0"/>
              </a:spcBef>
              <a:spcAft>
                <a:spcPts val="0"/>
              </a:spcAft>
              <a:buSzPts val="1300"/>
              <a:buChar char="●"/>
            </a:pPr>
            <a:r>
              <a:rPr lang="en" sz="1300"/>
              <a:t>1st fold R²: 0.637, MSE: 0.0179, RMSE: 0.134</a:t>
            </a:r>
            <a:endParaRPr sz="1300"/>
          </a:p>
          <a:p>
            <a:pPr indent="-311150" lvl="0" marL="457200" rtl="0" algn="l">
              <a:spcBef>
                <a:spcPts val="0"/>
              </a:spcBef>
              <a:spcAft>
                <a:spcPts val="0"/>
              </a:spcAft>
              <a:buSzPts val="1300"/>
              <a:buChar char="●"/>
            </a:pPr>
            <a:r>
              <a:rPr lang="en" sz="1300"/>
              <a:t>2nd fold R²: 0.556, MSE: 0.0218, RMSE: 0.147</a:t>
            </a:r>
            <a:endParaRPr sz="1300"/>
          </a:p>
          <a:p>
            <a:pPr indent="-311150" lvl="0" marL="457200" rtl="0" algn="l">
              <a:spcBef>
                <a:spcPts val="0"/>
              </a:spcBef>
              <a:spcAft>
                <a:spcPts val="0"/>
              </a:spcAft>
              <a:buSzPts val="1300"/>
              <a:buChar char="●"/>
            </a:pPr>
            <a:r>
              <a:rPr lang="en" sz="1300"/>
              <a:t>3rd fold R²: 0.599, MSE: 0.0194, RMSE: 0.139</a:t>
            </a:r>
            <a:endParaRPr sz="1300"/>
          </a:p>
          <a:p>
            <a:pPr indent="-311150" lvl="0" marL="457200" rtl="0" algn="l">
              <a:spcBef>
                <a:spcPts val="0"/>
              </a:spcBef>
              <a:spcAft>
                <a:spcPts val="0"/>
              </a:spcAft>
              <a:buSzPts val="1300"/>
              <a:buChar char="●"/>
            </a:pPr>
            <a:r>
              <a:rPr lang="en" sz="1300"/>
              <a:t>4th fold R²: 0.637, MSE: 0.0181, RMSE: 0.134</a:t>
            </a:r>
            <a:endParaRPr sz="1300"/>
          </a:p>
          <a:p>
            <a:pPr indent="-311150" lvl="0" marL="457200" rtl="0" algn="l">
              <a:spcBef>
                <a:spcPts val="0"/>
              </a:spcBef>
              <a:spcAft>
                <a:spcPts val="0"/>
              </a:spcAft>
              <a:buSzPts val="1300"/>
              <a:buChar char="●"/>
            </a:pPr>
            <a:r>
              <a:rPr lang="en" sz="1300"/>
              <a:t>5th fold R²: 0.616, MSE: 0.0184, RMSE: 0.136</a:t>
            </a:r>
            <a:endParaRPr sz="1300"/>
          </a:p>
          <a:p>
            <a:pPr indent="-311150" lvl="0" marL="457200" rtl="0" algn="l">
              <a:spcBef>
                <a:spcPts val="0"/>
              </a:spcBef>
              <a:spcAft>
                <a:spcPts val="0"/>
              </a:spcAft>
              <a:buSzPts val="1300"/>
              <a:buChar char="●"/>
            </a:pPr>
            <a:r>
              <a:rPr b="1" lang="en" sz="1300"/>
              <a:t>Average score over 5-fold cross-validation: </a:t>
            </a:r>
            <a:endParaRPr b="1" sz="1300"/>
          </a:p>
          <a:p>
            <a:pPr indent="-311150" lvl="1" marL="914400" rtl="0" algn="l">
              <a:spcBef>
                <a:spcPts val="0"/>
              </a:spcBef>
              <a:spcAft>
                <a:spcPts val="0"/>
              </a:spcAft>
              <a:buSzPts val="1300"/>
              <a:buChar char="○"/>
            </a:pPr>
            <a:r>
              <a:rPr b="1" lang="en" sz="1300"/>
              <a:t>R²: 0.609</a:t>
            </a:r>
            <a:endParaRPr b="1" sz="1300"/>
          </a:p>
          <a:p>
            <a:pPr indent="-311150" lvl="1" marL="914400" rtl="0" algn="l">
              <a:spcBef>
                <a:spcPts val="0"/>
              </a:spcBef>
              <a:spcAft>
                <a:spcPts val="0"/>
              </a:spcAft>
              <a:buSzPts val="1300"/>
              <a:buChar char="○"/>
            </a:pPr>
            <a:r>
              <a:rPr b="1" lang="en" sz="1300"/>
              <a:t>MSE: 0.0191</a:t>
            </a:r>
            <a:endParaRPr b="1" sz="1300"/>
          </a:p>
          <a:p>
            <a:pPr indent="-311150" lvl="1" marL="914400" rtl="0" algn="l">
              <a:spcBef>
                <a:spcPts val="0"/>
              </a:spcBef>
              <a:spcAft>
                <a:spcPts val="0"/>
              </a:spcAft>
              <a:buSzPts val="1300"/>
              <a:buChar char="○"/>
            </a:pPr>
            <a:r>
              <a:rPr b="1" lang="en" sz="1300"/>
              <a:t>RMSE: 0.138</a:t>
            </a:r>
            <a:endParaRPr b="1" sz="1300"/>
          </a:p>
          <a:p>
            <a:pPr indent="0" lvl="0" marL="457200" rtl="0" algn="l">
              <a:spcBef>
                <a:spcPts val="1200"/>
              </a:spcBef>
              <a:spcAft>
                <a:spcPts val="0"/>
              </a:spcAft>
              <a:buNone/>
            </a:pPr>
            <a:r>
              <a:t/>
            </a:r>
            <a:endParaRPr b="1" sz="1300"/>
          </a:p>
          <a:p>
            <a:pPr indent="0" lvl="0" marL="0" rtl="0" algn="l">
              <a:spcBef>
                <a:spcPts val="1200"/>
              </a:spcBef>
              <a:spcAft>
                <a:spcPts val="1200"/>
              </a:spcAft>
              <a:buNone/>
            </a:pPr>
            <a:r>
              <a:t/>
            </a:r>
            <a:endParaRPr sz="1300"/>
          </a:p>
        </p:txBody>
      </p:sp>
      <p:sp>
        <p:nvSpPr>
          <p:cNvPr id="274" name="Google Shape;274;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Arial"/>
                <a:ea typeface="Arial"/>
                <a:cs typeface="Arial"/>
                <a:sym typeface="Arial"/>
              </a:rPr>
              <a:t>‹#›</a:t>
            </a:fld>
            <a:endParaRPr>
              <a:latin typeface="Arial"/>
              <a:ea typeface="Arial"/>
              <a:cs typeface="Arial"/>
              <a:sym typeface="Arial"/>
            </a:endParaRPr>
          </a:p>
        </p:txBody>
      </p:sp>
      <p:sp>
        <p:nvSpPr>
          <p:cNvPr id="275" name="Google Shape;275;p38"/>
          <p:cNvSpPr txBox="1"/>
          <p:nvPr>
            <p:ph idx="1" type="body"/>
          </p:nvPr>
        </p:nvSpPr>
        <p:spPr>
          <a:xfrm>
            <a:off x="866925" y="4492275"/>
            <a:ext cx="34923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688"/>
              <a:buNone/>
            </a:pPr>
            <a:r>
              <a:rPr lang="en" sz="1012"/>
              <a:t>Figure: Parity plot of last fold by Polynomial Regression</a:t>
            </a:r>
            <a:endParaRPr sz="1012"/>
          </a:p>
        </p:txBody>
      </p:sp>
      <p:pic>
        <p:nvPicPr>
          <p:cNvPr id="276" name="Google Shape;276;p38"/>
          <p:cNvPicPr preferRelativeResize="0"/>
          <p:nvPr/>
        </p:nvPicPr>
        <p:blipFill>
          <a:blip r:embed="rId3">
            <a:alphaModFix/>
          </a:blip>
          <a:stretch>
            <a:fillRect/>
          </a:stretch>
        </p:blipFill>
        <p:spPr>
          <a:xfrm>
            <a:off x="473150" y="1228125"/>
            <a:ext cx="4070136" cy="3204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Comparison of Models Using 3rd Methodology</a:t>
            </a:r>
            <a:endParaRPr/>
          </a:p>
        </p:txBody>
      </p:sp>
      <p:sp>
        <p:nvSpPr>
          <p:cNvPr id="282" name="Google Shape;282;p39"/>
          <p:cNvSpPr txBox="1"/>
          <p:nvPr>
            <p:ph idx="1" type="body"/>
          </p:nvPr>
        </p:nvSpPr>
        <p:spPr>
          <a:xfrm>
            <a:off x="721075" y="3832400"/>
            <a:ext cx="7328400" cy="458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300"/>
              <a:t>Table: Comparison of four regression models using average R², MSE, and RMSE over 5 folds </a:t>
            </a:r>
            <a:endParaRPr sz="1300"/>
          </a:p>
        </p:txBody>
      </p:sp>
      <p:graphicFrame>
        <p:nvGraphicFramePr>
          <p:cNvPr id="283" name="Google Shape;283;p39"/>
          <p:cNvGraphicFramePr/>
          <p:nvPr/>
        </p:nvGraphicFramePr>
        <p:xfrm>
          <a:off x="1243675" y="1428550"/>
          <a:ext cx="3000000" cy="3000000"/>
        </p:xfrm>
        <a:graphic>
          <a:graphicData uri="http://schemas.openxmlformats.org/drawingml/2006/table">
            <a:tbl>
              <a:tblPr>
                <a:noFill/>
                <a:tableStyleId>{94005DA0-E71D-46CF-88B2-406C70658C04}</a:tableStyleId>
              </a:tblPr>
              <a:tblGrid>
                <a:gridCol w="1803350"/>
                <a:gridCol w="1332600"/>
                <a:gridCol w="1332600"/>
                <a:gridCol w="1531225"/>
              </a:tblGrid>
              <a:tr h="457275">
                <a:tc>
                  <a:txBody>
                    <a:bodyPr/>
                    <a:lstStyle/>
                    <a:p>
                      <a:pPr indent="0" lvl="0" marL="0" rtl="0" algn="l">
                        <a:spcBef>
                          <a:spcPts val="0"/>
                        </a:spcBef>
                        <a:spcAft>
                          <a:spcPts val="0"/>
                        </a:spcAft>
                        <a:buNone/>
                      </a:pPr>
                      <a:r>
                        <a:rPr b="1" lang="en"/>
                        <a:t>Regression Model</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a:t>Average </a:t>
                      </a:r>
                      <a:r>
                        <a:rPr b="1" lang="en" sz="1300">
                          <a:solidFill>
                            <a:schemeClr val="accent2"/>
                          </a:solidFill>
                        </a:rPr>
                        <a:t>R²</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a:t>Average MSE</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a:t>Average RMSE</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7275">
                <a:tc>
                  <a:txBody>
                    <a:bodyPr/>
                    <a:lstStyle/>
                    <a:p>
                      <a:pPr indent="0" lvl="0" marL="0" rtl="0" algn="l">
                        <a:spcBef>
                          <a:spcPts val="0"/>
                        </a:spcBef>
                        <a:spcAft>
                          <a:spcPts val="0"/>
                        </a:spcAft>
                        <a:buNone/>
                      </a:pPr>
                      <a:r>
                        <a:rPr lang="en"/>
                        <a:t>Linear</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0.490</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0.0249</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0.158</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7275">
                <a:tc>
                  <a:txBody>
                    <a:bodyPr/>
                    <a:lstStyle/>
                    <a:p>
                      <a:pPr indent="0" lvl="0" marL="0" rtl="0" algn="l">
                        <a:spcBef>
                          <a:spcPts val="0"/>
                        </a:spcBef>
                        <a:spcAft>
                          <a:spcPts val="0"/>
                        </a:spcAft>
                        <a:buNone/>
                      </a:pPr>
                      <a:r>
                        <a:rPr lang="en"/>
                        <a:t>Ridge</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0.490</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0.0250</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0.158</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7275">
                <a:tc>
                  <a:txBody>
                    <a:bodyPr/>
                    <a:lstStyle/>
                    <a:p>
                      <a:pPr indent="0" lvl="0" marL="0" rtl="0" algn="l">
                        <a:spcBef>
                          <a:spcPts val="0"/>
                        </a:spcBef>
                        <a:spcAft>
                          <a:spcPts val="0"/>
                        </a:spcAft>
                        <a:buNone/>
                      </a:pPr>
                      <a:r>
                        <a:rPr lang="en"/>
                        <a:t>Lasso</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-0.00308</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0.0491</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0.222</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7275">
                <a:tc>
                  <a:txBody>
                    <a:bodyPr/>
                    <a:lstStyle/>
                    <a:p>
                      <a:pPr indent="0" lvl="0" marL="0" rtl="0" algn="l">
                        <a:spcBef>
                          <a:spcPts val="0"/>
                        </a:spcBef>
                        <a:spcAft>
                          <a:spcPts val="0"/>
                        </a:spcAft>
                        <a:buNone/>
                      </a:pPr>
                      <a:r>
                        <a:rPr lang="en"/>
                        <a:t>Polynomial</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0.609</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0.0191</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0.138</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284" name="Google Shape;284;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and Comparison of Result Sets</a:t>
            </a:r>
            <a:endParaRPr/>
          </a:p>
        </p:txBody>
      </p:sp>
      <p:sp>
        <p:nvSpPr>
          <p:cNvPr id="290" name="Google Shape;290;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sp>
        <p:nvSpPr>
          <p:cNvPr id="291" name="Google Shape;291;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Arial"/>
                <a:ea typeface="Arial"/>
                <a:cs typeface="Arial"/>
                <a:sym typeface="Arial"/>
              </a:rPr>
              <a:t>‹#›</a:t>
            </a:fld>
            <a:endParaRPr>
              <a:latin typeface="Arial"/>
              <a:ea typeface="Arial"/>
              <a:cs typeface="Arial"/>
              <a:sym typeface="Arial"/>
            </a:endParaRPr>
          </a:p>
        </p:txBody>
      </p:sp>
      <p:graphicFrame>
        <p:nvGraphicFramePr>
          <p:cNvPr id="292" name="Google Shape;292;p40"/>
          <p:cNvGraphicFramePr/>
          <p:nvPr/>
        </p:nvGraphicFramePr>
        <p:xfrm>
          <a:off x="952500" y="1809750"/>
          <a:ext cx="3000000" cy="3000000"/>
        </p:xfrm>
        <a:graphic>
          <a:graphicData uri="http://schemas.openxmlformats.org/drawingml/2006/table">
            <a:tbl>
              <a:tblPr>
                <a:noFill/>
                <a:tableStyleId>{94005DA0-E71D-46CF-88B2-406C70658C04}</a:tableStyleId>
              </a:tblPr>
              <a:tblGrid>
                <a:gridCol w="1356450"/>
                <a:gridCol w="1314825"/>
                <a:gridCol w="1967025"/>
                <a:gridCol w="2600700"/>
              </a:tblGrid>
              <a:tr h="381000">
                <a:tc>
                  <a:txBody>
                    <a:bodyPr/>
                    <a:lstStyle/>
                    <a:p>
                      <a:pPr indent="0" lvl="0" marL="0" rtl="0" algn="l">
                        <a:spcBef>
                          <a:spcPts val="0"/>
                        </a:spcBef>
                        <a:spcAft>
                          <a:spcPts val="0"/>
                        </a:spcAft>
                        <a:buNone/>
                      </a:pPr>
                      <a:r>
                        <a:rPr b="1" lang="en"/>
                        <a:t>Methodology</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a:t>First</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a:t>Second</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a:t>Third</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a:t>Regression Techniques</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Linear</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Linear, included some alternatives</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Linear, including Ridge and Lasso, and Polynomial</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a:t>Removed Outliers?</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Only those necessary</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Yes</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Yes</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a:t>Adjusted for Normalcy?</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Yes, using logs</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Only MFR</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Yes, using min-max scaling</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and Comparison of Result Sets Cont.</a:t>
            </a:r>
            <a:endParaRPr/>
          </a:p>
        </p:txBody>
      </p:sp>
      <p:sp>
        <p:nvSpPr>
          <p:cNvPr id="298" name="Google Shape;298;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Each of the three methodologies demonstrated has its own sets of benefits and detriments. </a:t>
            </a:r>
            <a:endParaRPr/>
          </a:p>
          <a:p>
            <a:pPr indent="0" lvl="0" marL="0" rtl="0" algn="l">
              <a:spcBef>
                <a:spcPts val="1200"/>
              </a:spcBef>
              <a:spcAft>
                <a:spcPts val="0"/>
              </a:spcAft>
              <a:buNone/>
            </a:pPr>
            <a:r>
              <a:rPr lang="en"/>
              <a:t>The first is simple, can be written as a linear equation, and by not removing outliers, may perform better in more extreme scenarios than the linear models which removed outliers. May also impact performance on regular data. Best linear model by R</a:t>
            </a:r>
            <a:r>
              <a:rPr b="1" lang="en"/>
              <a:t>².</a:t>
            </a:r>
            <a:endParaRPr/>
          </a:p>
          <a:p>
            <a:pPr indent="0" lvl="0" marL="0" rtl="0" algn="l">
              <a:spcBef>
                <a:spcPts val="1200"/>
              </a:spcBef>
              <a:spcAft>
                <a:spcPts val="0"/>
              </a:spcAft>
              <a:buNone/>
            </a:pPr>
            <a:r>
              <a:rPr lang="en"/>
              <a:t>The second, having addressed outliers, negates that worry. Also demonstrates non-linear models that produced by far the best results overall.</a:t>
            </a:r>
            <a:endParaRPr/>
          </a:p>
          <a:p>
            <a:pPr indent="0" lvl="0" marL="0" rtl="0" algn="l">
              <a:spcBef>
                <a:spcPts val="1200"/>
              </a:spcBef>
              <a:spcAft>
                <a:spcPts val="1200"/>
              </a:spcAft>
              <a:buNone/>
            </a:pPr>
            <a:r>
              <a:rPr lang="en"/>
              <a:t>The third, managing both outliers and normalcy, produced nearly equivalent linear models to the first. However, polynomial regression was the best “simple” method.</a:t>
            </a:r>
            <a:endParaRPr/>
          </a:p>
        </p:txBody>
      </p:sp>
      <p:sp>
        <p:nvSpPr>
          <p:cNvPr id="299" name="Google Shape;299;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Goals of Research</a:t>
            </a:r>
            <a:r>
              <a:rPr lang="en"/>
              <a:t> </a:t>
            </a:r>
            <a:endParaRPr/>
          </a:p>
        </p:txBody>
      </p:sp>
      <p:sp>
        <p:nvSpPr>
          <p:cNvPr id="70" name="Google Shape;70;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Determine from readily available variables an approximate range of the melt flow rate to reduce the frequency of manual samples taken. </a:t>
            </a:r>
            <a:endParaRPr/>
          </a:p>
          <a:p>
            <a:pPr indent="-342900" lvl="0" marL="457200" rtl="0" algn="l">
              <a:spcBef>
                <a:spcPts val="0"/>
              </a:spcBef>
              <a:spcAft>
                <a:spcPts val="0"/>
              </a:spcAft>
              <a:buSzPts val="1800"/>
              <a:buChar char="●"/>
            </a:pPr>
            <a:r>
              <a:rPr lang="en"/>
              <a:t>Also known as a “soft sensor”.</a:t>
            </a:r>
            <a:endParaRPr/>
          </a:p>
          <a:p>
            <a:pPr indent="-342900" lvl="0" marL="457200" rtl="0" algn="l">
              <a:spcBef>
                <a:spcPts val="0"/>
              </a:spcBef>
              <a:spcAft>
                <a:spcPts val="0"/>
              </a:spcAft>
              <a:buSzPts val="1800"/>
              <a:buChar char="●"/>
            </a:pPr>
            <a:r>
              <a:rPr lang="en"/>
              <a:t>Variables provided are:</a:t>
            </a:r>
            <a:endParaRPr/>
          </a:p>
          <a:p>
            <a:pPr indent="-317500" lvl="1" marL="914400" rtl="0" algn="l">
              <a:spcBef>
                <a:spcPts val="0"/>
              </a:spcBef>
              <a:spcAft>
                <a:spcPts val="0"/>
              </a:spcAft>
              <a:buSzPts val="1400"/>
              <a:buChar char="○"/>
            </a:pPr>
            <a:r>
              <a:rPr lang="en"/>
              <a:t>Propylene Feed Rate (C3)</a:t>
            </a:r>
            <a:endParaRPr/>
          </a:p>
          <a:p>
            <a:pPr indent="-317500" lvl="1" marL="914400" rtl="0" algn="l">
              <a:spcBef>
                <a:spcPts val="0"/>
              </a:spcBef>
              <a:spcAft>
                <a:spcPts val="0"/>
              </a:spcAft>
              <a:buSzPts val="1400"/>
              <a:buChar char="○"/>
            </a:pPr>
            <a:r>
              <a:rPr lang="en"/>
              <a:t>Hydrogen to Propylene Ratio (H2R)</a:t>
            </a:r>
            <a:endParaRPr/>
          </a:p>
          <a:p>
            <a:pPr indent="-317500" lvl="1" marL="914400" rtl="0" algn="l">
              <a:spcBef>
                <a:spcPts val="0"/>
              </a:spcBef>
              <a:spcAft>
                <a:spcPts val="0"/>
              </a:spcAft>
              <a:buSzPts val="1400"/>
              <a:buChar char="○"/>
            </a:pPr>
            <a:r>
              <a:rPr lang="en"/>
              <a:t>Reactor Pressure (Pressure)</a:t>
            </a:r>
            <a:endParaRPr/>
          </a:p>
          <a:p>
            <a:pPr indent="-317500" lvl="1" marL="914400" rtl="0" algn="l">
              <a:spcBef>
                <a:spcPts val="0"/>
              </a:spcBef>
              <a:spcAft>
                <a:spcPts val="0"/>
              </a:spcAft>
              <a:buSzPts val="1400"/>
              <a:buChar char="○"/>
            </a:pPr>
            <a:r>
              <a:rPr lang="en"/>
              <a:t>Reactor Bed Level (Level)</a:t>
            </a:r>
            <a:endParaRPr/>
          </a:p>
          <a:p>
            <a:pPr indent="-317500" lvl="1" marL="914400" rtl="0" algn="l">
              <a:spcBef>
                <a:spcPts val="0"/>
              </a:spcBef>
              <a:spcAft>
                <a:spcPts val="0"/>
              </a:spcAft>
              <a:buSzPts val="1400"/>
              <a:buChar char="○"/>
            </a:pPr>
            <a:r>
              <a:rPr lang="en"/>
              <a:t>Ethylene Flow Rate (C2)</a:t>
            </a:r>
            <a:endParaRPr/>
          </a:p>
          <a:p>
            <a:pPr indent="-317500" lvl="1" marL="914400" rtl="0" algn="l">
              <a:spcBef>
                <a:spcPts val="0"/>
              </a:spcBef>
              <a:spcAft>
                <a:spcPts val="0"/>
              </a:spcAft>
              <a:buSzPts val="1400"/>
              <a:buChar char="○"/>
            </a:pPr>
            <a:r>
              <a:rPr lang="en"/>
              <a:t>Catalyst Feed Rate (Cat)</a:t>
            </a:r>
            <a:endParaRPr/>
          </a:p>
          <a:p>
            <a:pPr indent="-317500" lvl="1" marL="914400" rtl="0" algn="l">
              <a:spcBef>
                <a:spcPts val="0"/>
              </a:spcBef>
              <a:spcAft>
                <a:spcPts val="0"/>
              </a:spcAft>
              <a:buSzPts val="1400"/>
              <a:buChar char="○"/>
            </a:pPr>
            <a:r>
              <a:rPr lang="en"/>
              <a:t>Reactor Temperature (Temp)</a:t>
            </a:r>
            <a:endParaRPr/>
          </a:p>
          <a:p>
            <a:pPr indent="-317500" lvl="1" marL="914400" rtl="0" algn="l">
              <a:spcBef>
                <a:spcPts val="0"/>
              </a:spcBef>
              <a:spcAft>
                <a:spcPts val="0"/>
              </a:spcAft>
              <a:buSzPts val="1400"/>
              <a:buChar char="○"/>
            </a:pPr>
            <a:r>
              <a:rPr lang="en"/>
              <a:t>Melt Flow Rate (MFR)</a:t>
            </a:r>
            <a:endParaRPr/>
          </a:p>
        </p:txBody>
      </p:sp>
      <p:pic>
        <p:nvPicPr>
          <p:cNvPr id="71" name="Google Shape;71;p15"/>
          <p:cNvPicPr preferRelativeResize="0"/>
          <p:nvPr/>
        </p:nvPicPr>
        <p:blipFill>
          <a:blip r:embed="rId3">
            <a:alphaModFix/>
          </a:blip>
          <a:stretch>
            <a:fillRect/>
          </a:stretch>
        </p:blipFill>
        <p:spPr>
          <a:xfrm>
            <a:off x="5430100" y="2282875"/>
            <a:ext cx="3402212" cy="2285999"/>
          </a:xfrm>
          <a:prstGeom prst="rect">
            <a:avLst/>
          </a:prstGeom>
          <a:noFill/>
          <a:ln>
            <a:noFill/>
          </a:ln>
        </p:spPr>
      </p:pic>
      <p:sp>
        <p:nvSpPr>
          <p:cNvPr id="72" name="Google Shape;72;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Conclusions/Reflection</a:t>
            </a:r>
            <a:endParaRPr/>
          </a:p>
        </p:txBody>
      </p:sp>
      <p:sp>
        <p:nvSpPr>
          <p:cNvPr id="305" name="Google Shape;305;p42"/>
          <p:cNvSpPr txBox="1"/>
          <p:nvPr>
            <p:ph idx="1" type="body"/>
          </p:nvPr>
        </p:nvSpPr>
        <p:spPr>
          <a:xfrm>
            <a:off x="311700" y="1152475"/>
            <a:ext cx="8520600" cy="3875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Having used various techniques, we see that relatively comparable results can be reached in a variety of ways. Various data cleaning techniques can also produce rather significantly different results, and so must be compared to best match the goal of the model.</a:t>
            </a:r>
            <a:endParaRPr/>
          </a:p>
          <a:p>
            <a:pPr indent="0" lvl="0" marL="0" rtl="0" algn="l">
              <a:spcBef>
                <a:spcPts val="1200"/>
              </a:spcBef>
              <a:spcAft>
                <a:spcPts val="0"/>
              </a:spcAft>
              <a:buNone/>
            </a:pPr>
            <a:r>
              <a:rPr lang="en"/>
              <a:t>It is also noted that it is </a:t>
            </a:r>
            <a:r>
              <a:rPr lang="en"/>
              <a:t>important</a:t>
            </a:r>
            <a:r>
              <a:rPr lang="en"/>
              <a:t> to recognise the units of the predicted variable, as that impacts methods of comparing different models such as MSE and RMSE.</a:t>
            </a:r>
            <a:endParaRPr/>
          </a:p>
          <a:p>
            <a:pPr indent="0" lvl="0" marL="0" rtl="0" algn="l">
              <a:spcBef>
                <a:spcPts val="1200"/>
              </a:spcBef>
              <a:spcAft>
                <a:spcPts val="1200"/>
              </a:spcAft>
              <a:buNone/>
            </a:pPr>
            <a:r>
              <a:rPr lang="en"/>
              <a:t>Future work can expand on what’s been done, both by </a:t>
            </a:r>
            <a:r>
              <a:rPr lang="en"/>
              <a:t>adding</a:t>
            </a:r>
            <a:r>
              <a:rPr lang="en"/>
              <a:t> new data, as well as addressing more of the non-linear models such as </a:t>
            </a:r>
            <a:r>
              <a:rPr lang="en"/>
              <a:t>Support Vector</a:t>
            </a:r>
            <a:r>
              <a:rPr lang="en"/>
              <a:t>, K-Neighbors, and </a:t>
            </a:r>
            <a:r>
              <a:rPr lang="en"/>
              <a:t>Nu Support Vector</a:t>
            </a:r>
            <a:r>
              <a:rPr lang="en"/>
              <a:t> models which outperformed in this analysis other linear and polynomial models. It’s important to again be sure which of these techniques best match the goals of the model.</a:t>
            </a:r>
            <a:endParaRPr/>
          </a:p>
        </p:txBody>
      </p:sp>
      <p:sp>
        <p:nvSpPr>
          <p:cNvPr id="306" name="Google Shape;306;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 1</a:t>
            </a:r>
            <a:endParaRPr/>
          </a:p>
        </p:txBody>
      </p:sp>
      <p:sp>
        <p:nvSpPr>
          <p:cNvPr id="78" name="Google Shape;78;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Observe and clean data</a:t>
            </a:r>
            <a:endParaRPr/>
          </a:p>
          <a:p>
            <a:pPr indent="-317500" lvl="1" marL="914400" rtl="0" algn="l">
              <a:spcBef>
                <a:spcPts val="0"/>
              </a:spcBef>
              <a:spcAft>
                <a:spcPts val="0"/>
              </a:spcAft>
              <a:buSzPts val="1400"/>
              <a:buChar char="○"/>
            </a:pPr>
            <a:r>
              <a:rPr lang="en"/>
              <a:t>Used the .describe, .skew, .corr methods, along with scatterplot matrix and box and whisker plots. Checked correlation of variables, removed missing variables.</a:t>
            </a:r>
            <a:endParaRPr/>
          </a:p>
          <a:p>
            <a:pPr indent="-317500" lvl="1" marL="914400" rtl="0" algn="l">
              <a:spcBef>
                <a:spcPts val="0"/>
              </a:spcBef>
              <a:spcAft>
                <a:spcPts val="0"/>
              </a:spcAft>
              <a:buSzPts val="1400"/>
              <a:buChar char="○"/>
            </a:pPr>
            <a:r>
              <a:rPr lang="en"/>
              <a:t>Many variables found to be quite skewed (±0.75). For right skewed, natural log taken. (Cat, H2R, Temp, and MFR) This </a:t>
            </a:r>
            <a:br>
              <a:rPr lang="en"/>
            </a:br>
            <a:r>
              <a:rPr lang="en"/>
              <a:t>improved skewness and produced </a:t>
            </a:r>
            <a:br>
              <a:rPr lang="en"/>
            </a:br>
            <a:r>
              <a:rPr lang="en"/>
              <a:t>better results.</a:t>
            </a:r>
            <a:endParaRPr/>
          </a:p>
          <a:p>
            <a:pPr indent="-317500" lvl="1" marL="914400" rtl="0" algn="l">
              <a:spcBef>
                <a:spcPts val="0"/>
              </a:spcBef>
              <a:spcAft>
                <a:spcPts val="0"/>
              </a:spcAft>
              <a:buSzPts val="1400"/>
              <a:buChar char="○"/>
            </a:pPr>
            <a:r>
              <a:rPr lang="en"/>
              <a:t>Only outliers removed were H2R=0.</a:t>
            </a:r>
            <a:endParaRPr/>
          </a:p>
        </p:txBody>
      </p:sp>
      <p:pic>
        <p:nvPicPr>
          <p:cNvPr id="79" name="Google Shape;79;p16"/>
          <p:cNvPicPr preferRelativeResize="0"/>
          <p:nvPr/>
        </p:nvPicPr>
        <p:blipFill>
          <a:blip r:embed="rId3">
            <a:alphaModFix/>
          </a:blip>
          <a:stretch>
            <a:fillRect/>
          </a:stretch>
        </p:blipFill>
        <p:spPr>
          <a:xfrm>
            <a:off x="4152150" y="2412550"/>
            <a:ext cx="2355975" cy="2345099"/>
          </a:xfrm>
          <a:prstGeom prst="rect">
            <a:avLst/>
          </a:prstGeom>
          <a:noFill/>
          <a:ln>
            <a:noFill/>
          </a:ln>
        </p:spPr>
      </p:pic>
      <p:pic>
        <p:nvPicPr>
          <p:cNvPr id="80" name="Google Shape;80;p16"/>
          <p:cNvPicPr preferRelativeResize="0"/>
          <p:nvPr/>
        </p:nvPicPr>
        <p:blipFill>
          <a:blip r:embed="rId4">
            <a:alphaModFix/>
          </a:blip>
          <a:stretch>
            <a:fillRect/>
          </a:stretch>
        </p:blipFill>
        <p:spPr>
          <a:xfrm>
            <a:off x="6603375" y="2412550"/>
            <a:ext cx="2355975" cy="2345093"/>
          </a:xfrm>
          <a:prstGeom prst="rect">
            <a:avLst/>
          </a:prstGeom>
          <a:noFill/>
          <a:ln>
            <a:noFill/>
          </a:ln>
        </p:spPr>
      </p:pic>
      <p:pic>
        <p:nvPicPr>
          <p:cNvPr id="81" name="Google Shape;81;p16"/>
          <p:cNvPicPr preferRelativeResize="0"/>
          <p:nvPr/>
        </p:nvPicPr>
        <p:blipFill>
          <a:blip r:embed="rId5">
            <a:alphaModFix/>
          </a:blip>
          <a:stretch>
            <a:fillRect/>
          </a:stretch>
        </p:blipFill>
        <p:spPr>
          <a:xfrm>
            <a:off x="1952937" y="3278874"/>
            <a:ext cx="2103964" cy="1478775"/>
          </a:xfrm>
          <a:prstGeom prst="rect">
            <a:avLst/>
          </a:prstGeom>
          <a:noFill/>
          <a:ln>
            <a:noFill/>
          </a:ln>
        </p:spPr>
      </p:pic>
      <p:pic>
        <p:nvPicPr>
          <p:cNvPr id="82" name="Google Shape;82;p16"/>
          <p:cNvPicPr preferRelativeResize="0"/>
          <p:nvPr/>
        </p:nvPicPr>
        <p:blipFill>
          <a:blip r:embed="rId6">
            <a:alphaModFix/>
          </a:blip>
          <a:stretch>
            <a:fillRect/>
          </a:stretch>
        </p:blipFill>
        <p:spPr>
          <a:xfrm>
            <a:off x="5721225" y="206900"/>
            <a:ext cx="3238125" cy="1305625"/>
          </a:xfrm>
          <a:prstGeom prst="rect">
            <a:avLst/>
          </a:prstGeom>
          <a:noFill/>
          <a:ln>
            <a:noFill/>
          </a:ln>
        </p:spPr>
      </p:pic>
      <p:sp>
        <p:nvSpPr>
          <p:cNvPr id="83" name="Google Shape;83;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Methodology 1 Cont.</a:t>
            </a:r>
            <a:endParaRPr/>
          </a:p>
        </p:txBody>
      </p:sp>
      <p:sp>
        <p:nvSpPr>
          <p:cNvPr id="89" name="Google Shape;89;p17"/>
          <p:cNvSpPr txBox="1"/>
          <p:nvPr>
            <p:ph idx="1" type="body"/>
          </p:nvPr>
        </p:nvSpPr>
        <p:spPr>
          <a:xfrm>
            <a:off x="311700" y="1152475"/>
            <a:ext cx="8520600" cy="3869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Linear models produced using sklearn.linear_model Python module.</a:t>
            </a:r>
            <a:endParaRPr/>
          </a:p>
          <a:p>
            <a:pPr indent="-317500" lvl="1" marL="914400" rtl="0" algn="l">
              <a:spcBef>
                <a:spcPts val="0"/>
              </a:spcBef>
              <a:spcAft>
                <a:spcPts val="0"/>
              </a:spcAft>
              <a:buSzPts val="1400"/>
              <a:buChar char="○"/>
            </a:pPr>
            <a:r>
              <a:rPr lang="en"/>
              <a:t>Models produced for initial x values, log x values, for both initial and log y values (MFR).</a:t>
            </a:r>
            <a:endParaRPr/>
          </a:p>
          <a:p>
            <a:pPr indent="-317500" lvl="1" marL="914400" rtl="0" algn="l">
              <a:spcBef>
                <a:spcPts val="0"/>
              </a:spcBef>
              <a:spcAft>
                <a:spcPts val="0"/>
              </a:spcAft>
              <a:buSzPts val="1400"/>
              <a:buChar char="○"/>
            </a:pPr>
            <a:r>
              <a:rPr lang="en"/>
              <a:t>Used with full dataset to get an idea of performance</a:t>
            </a:r>
            <a:endParaRPr/>
          </a:p>
          <a:p>
            <a:pPr indent="-342900" lvl="0" marL="457200" rtl="0" algn="l">
              <a:spcBef>
                <a:spcPts val="0"/>
              </a:spcBef>
              <a:spcAft>
                <a:spcPts val="0"/>
              </a:spcAft>
              <a:buSzPts val="1800"/>
              <a:buChar char="●"/>
            </a:pPr>
            <a:r>
              <a:rPr lang="en"/>
              <a:t>Using train_test_split from sklearn.model_selection, split of 0.8 train, 0.2 test, same random state to check for overfitting.</a:t>
            </a:r>
            <a:endParaRPr/>
          </a:p>
          <a:p>
            <a:pPr indent="-317500" lvl="1" marL="914400" rtl="0" algn="l">
              <a:spcBef>
                <a:spcPts val="0"/>
              </a:spcBef>
              <a:spcAft>
                <a:spcPts val="0"/>
              </a:spcAft>
              <a:buSzPts val="1400"/>
              <a:buChar char="○"/>
            </a:pPr>
            <a:r>
              <a:rPr lang="en"/>
              <a:t>Followed up by doing the same but dropping one x variable each time.</a:t>
            </a:r>
            <a:endParaRPr/>
          </a:p>
          <a:p>
            <a:pPr indent="-342900" lvl="0" marL="457200" rtl="0" algn="l">
              <a:spcBef>
                <a:spcPts val="0"/>
              </a:spcBef>
              <a:spcAft>
                <a:spcPts val="0"/>
              </a:spcAft>
              <a:buSzPts val="1800"/>
              <a:buChar char="●"/>
            </a:pPr>
            <a:r>
              <a:rPr lang="en"/>
              <a:t>Using train_test_split from sklearn.model_selection, split of 0.8 train, 0.2 test, various random states.</a:t>
            </a:r>
            <a:endParaRPr/>
          </a:p>
          <a:p>
            <a:pPr indent="-317500" lvl="1" marL="914400" rtl="0" algn="l">
              <a:spcBef>
                <a:spcPts val="0"/>
              </a:spcBef>
              <a:spcAft>
                <a:spcPts val="0"/>
              </a:spcAft>
              <a:buSzPts val="1400"/>
              <a:buChar char="○"/>
            </a:pPr>
            <a:r>
              <a:rPr lang="en"/>
              <a:t>Used for all four above situations, with random states 0 through 10,000, tracking best and average MSE and R</a:t>
            </a:r>
            <a:r>
              <a:rPr baseline="30000" lang="en" sz="1800"/>
              <a:t>2</a:t>
            </a:r>
            <a:r>
              <a:rPr lang="en"/>
              <a:t> values.</a:t>
            </a:r>
            <a:endParaRPr/>
          </a:p>
          <a:p>
            <a:pPr indent="-317500" lvl="2" marL="1371600" rtl="0" algn="l">
              <a:spcBef>
                <a:spcPts val="0"/>
              </a:spcBef>
              <a:spcAft>
                <a:spcPts val="0"/>
              </a:spcAft>
              <a:buSzPts val="1400"/>
              <a:buChar char="■"/>
            </a:pPr>
            <a:r>
              <a:rPr lang="en"/>
              <a:t>MSE not really used later in this methodology, as taking the log of MFR means comparing to models without using MSE is not really possible. For example, similar </a:t>
            </a:r>
            <a:r>
              <a:rPr lang="en"/>
              <a:t>performing</a:t>
            </a:r>
            <a:r>
              <a:rPr lang="en"/>
              <a:t> models by R^2 had an MSE of 3.64 without the log and 0.45 with.</a:t>
            </a:r>
            <a:endParaRPr/>
          </a:p>
        </p:txBody>
      </p:sp>
      <p:sp>
        <p:nvSpPr>
          <p:cNvPr id="90" name="Google Shape;90;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1</a:t>
            </a:r>
            <a:endParaRPr/>
          </a:p>
        </p:txBody>
      </p:sp>
      <p:sp>
        <p:nvSpPr>
          <p:cNvPr id="96" name="Google Shape;96;p18"/>
          <p:cNvSpPr txBox="1"/>
          <p:nvPr>
            <p:ph idx="1" type="body"/>
          </p:nvPr>
        </p:nvSpPr>
        <p:spPr>
          <a:xfrm>
            <a:off x="311700" y="1152475"/>
            <a:ext cx="8520600" cy="38967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Linear models produced using sklearn.linear_model Python module.</a:t>
            </a:r>
            <a:endParaRPr/>
          </a:p>
          <a:p>
            <a:pPr indent="-317500" lvl="1" marL="914400" rtl="0" algn="l">
              <a:spcBef>
                <a:spcPts val="0"/>
              </a:spcBef>
              <a:spcAft>
                <a:spcPts val="0"/>
              </a:spcAft>
              <a:buSzPts val="1400"/>
              <a:buChar char="○"/>
            </a:pPr>
            <a:r>
              <a:rPr lang="en"/>
              <a:t>Full Dataset Models</a:t>
            </a:r>
            <a:endParaRPr/>
          </a:p>
          <a:p>
            <a:pPr indent="-317500" lvl="1" marL="914400" rtl="0" algn="l">
              <a:spcBef>
                <a:spcPts val="0"/>
              </a:spcBef>
              <a:spcAft>
                <a:spcPts val="0"/>
              </a:spcAft>
              <a:buSzPts val="1400"/>
              <a:buChar char="○"/>
            </a:pPr>
            <a:r>
              <a:rPr lang="en"/>
              <a:t>R</a:t>
            </a:r>
            <a:r>
              <a:rPr baseline="30000" lang="en" sz="1800"/>
              <a:t>2</a:t>
            </a:r>
            <a:r>
              <a:rPr lang="en"/>
              <a:t> Values: Initial x, y, </a:t>
            </a:r>
            <a:r>
              <a:rPr b="1" lang="en"/>
              <a:t>0.423</a:t>
            </a:r>
            <a:r>
              <a:rPr lang="en"/>
              <a:t>; Initial x, log(y), </a:t>
            </a:r>
            <a:r>
              <a:rPr b="1" lang="en"/>
              <a:t>0.431</a:t>
            </a:r>
            <a:r>
              <a:rPr lang="en"/>
              <a:t>; Log(x), initial y, </a:t>
            </a:r>
            <a:r>
              <a:rPr b="1" lang="en"/>
              <a:t>0.492</a:t>
            </a:r>
            <a:r>
              <a:rPr lang="en"/>
              <a:t>; Log(x), log(y), </a:t>
            </a:r>
            <a:r>
              <a:rPr b="1" lang="en"/>
              <a:t>0.514</a:t>
            </a:r>
            <a:endParaRPr b="1"/>
          </a:p>
          <a:p>
            <a:pPr indent="-342900" lvl="0" marL="457200" rtl="0" algn="l">
              <a:spcBef>
                <a:spcPts val="0"/>
              </a:spcBef>
              <a:spcAft>
                <a:spcPts val="0"/>
              </a:spcAft>
              <a:buSzPts val="1800"/>
              <a:buChar char="●"/>
            </a:pPr>
            <a:r>
              <a:rPr lang="en"/>
              <a:t>Using train_test_split from sklearn.model_selection, split of 0.8 train, 0.2 test, same random state to check for overfitting.</a:t>
            </a:r>
            <a:endParaRPr/>
          </a:p>
          <a:p>
            <a:pPr indent="-317500" lvl="1" marL="914400" rtl="0" algn="l">
              <a:spcBef>
                <a:spcPts val="0"/>
              </a:spcBef>
              <a:spcAft>
                <a:spcPts val="0"/>
              </a:spcAft>
              <a:buSzPts val="1400"/>
              <a:buChar char="○"/>
            </a:pPr>
            <a:r>
              <a:rPr lang="en"/>
              <a:t>Train, Test R</a:t>
            </a:r>
            <a:r>
              <a:rPr baseline="30000" lang="en" sz="1800"/>
              <a:t>2</a:t>
            </a:r>
            <a:r>
              <a:rPr lang="en"/>
              <a:t>: Initial x, y, </a:t>
            </a:r>
            <a:r>
              <a:rPr b="1" lang="en"/>
              <a:t>0.433, 0.368</a:t>
            </a:r>
            <a:r>
              <a:rPr lang="en"/>
              <a:t>; Initial x, log(y), </a:t>
            </a:r>
            <a:r>
              <a:rPr b="1" lang="en"/>
              <a:t>0.443, 0.365</a:t>
            </a:r>
            <a:r>
              <a:rPr lang="en"/>
              <a:t>; Log(x), initial y, </a:t>
            </a:r>
            <a:r>
              <a:rPr b="1" lang="en"/>
              <a:t>0.488, 0.503</a:t>
            </a:r>
            <a:r>
              <a:rPr lang="en"/>
              <a:t>; Log(x), log(y), </a:t>
            </a:r>
            <a:r>
              <a:rPr b="1" lang="en"/>
              <a:t>0.520, 0.489</a:t>
            </a:r>
            <a:r>
              <a:rPr lang="en"/>
              <a:t>.</a:t>
            </a:r>
            <a:endParaRPr/>
          </a:p>
          <a:p>
            <a:pPr indent="-317500" lvl="1" marL="914400" rtl="0" algn="l">
              <a:spcBef>
                <a:spcPts val="0"/>
              </a:spcBef>
              <a:spcAft>
                <a:spcPts val="0"/>
              </a:spcAft>
              <a:buSzPts val="1400"/>
              <a:buChar char="○"/>
            </a:pPr>
            <a:r>
              <a:rPr lang="en"/>
              <a:t>Followed up by doing the same but dropping one x variable each time. Each performed worse, though dropping Level or Temp produced close results. </a:t>
            </a:r>
            <a:endParaRPr/>
          </a:p>
          <a:p>
            <a:pPr indent="-317500" lvl="1" marL="914400" rtl="0" algn="l">
              <a:spcBef>
                <a:spcPts val="0"/>
              </a:spcBef>
              <a:spcAft>
                <a:spcPts val="0"/>
              </a:spcAft>
              <a:buSzPts val="1400"/>
              <a:buChar char="○"/>
            </a:pPr>
            <a:r>
              <a:rPr lang="en"/>
              <a:t>Our model does not appear particularly overfit by these two tests.</a:t>
            </a:r>
            <a:endParaRPr/>
          </a:p>
          <a:p>
            <a:pPr indent="-342900" lvl="0" marL="457200" rtl="0" algn="l">
              <a:spcBef>
                <a:spcPts val="0"/>
              </a:spcBef>
              <a:spcAft>
                <a:spcPts val="0"/>
              </a:spcAft>
              <a:buSzPts val="1800"/>
              <a:buChar char="●"/>
            </a:pPr>
            <a:r>
              <a:rPr lang="en"/>
              <a:t>Using train_test_split from sklearn.model_selection, split of 0.8 train, 0.2 test, various random states.</a:t>
            </a:r>
            <a:endParaRPr/>
          </a:p>
          <a:p>
            <a:pPr indent="-317500" lvl="1" marL="914400" rtl="0" algn="l">
              <a:spcBef>
                <a:spcPts val="0"/>
              </a:spcBef>
              <a:spcAft>
                <a:spcPts val="0"/>
              </a:spcAft>
              <a:buSzPts val="1400"/>
              <a:buChar char="○"/>
            </a:pPr>
            <a:r>
              <a:rPr lang="en"/>
              <a:t>Random states 0 through 10,000, tracking best and average MSE and R</a:t>
            </a:r>
            <a:r>
              <a:rPr baseline="30000" lang="en" sz="1800"/>
              <a:t>2</a:t>
            </a:r>
            <a:r>
              <a:rPr lang="en"/>
              <a:t> values.</a:t>
            </a:r>
            <a:endParaRPr/>
          </a:p>
          <a:p>
            <a:pPr indent="-317500" lvl="1" marL="914400" rtl="0" algn="l">
              <a:spcBef>
                <a:spcPts val="0"/>
              </a:spcBef>
              <a:spcAft>
                <a:spcPts val="0"/>
              </a:spcAft>
              <a:buSzPts val="1400"/>
              <a:buChar char="○"/>
            </a:pPr>
            <a:r>
              <a:rPr lang="en"/>
              <a:t>Max, Average R</a:t>
            </a:r>
            <a:r>
              <a:rPr baseline="30000" lang="en" sz="1800"/>
              <a:t>2</a:t>
            </a:r>
            <a:r>
              <a:rPr lang="en"/>
              <a:t> Values: Initial x, y, </a:t>
            </a:r>
            <a:r>
              <a:rPr b="1" lang="en"/>
              <a:t>0.569, 0.415</a:t>
            </a:r>
            <a:r>
              <a:rPr lang="en"/>
              <a:t>; Initial x, log(y), </a:t>
            </a:r>
            <a:r>
              <a:rPr b="1" lang="en"/>
              <a:t>0.543, 0.420</a:t>
            </a:r>
            <a:r>
              <a:rPr lang="en"/>
              <a:t>; Log(x), initial y, </a:t>
            </a:r>
            <a:r>
              <a:rPr b="1" lang="en"/>
              <a:t>0.632, 0.488</a:t>
            </a:r>
            <a:r>
              <a:rPr lang="en"/>
              <a:t>; Log(x), log(y), </a:t>
            </a:r>
            <a:r>
              <a:rPr b="1" lang="en"/>
              <a:t>0.623, 0.508</a:t>
            </a:r>
            <a:r>
              <a:rPr lang="en"/>
              <a:t>.</a:t>
            </a:r>
            <a:endParaRPr/>
          </a:p>
        </p:txBody>
      </p:sp>
      <p:sp>
        <p:nvSpPr>
          <p:cNvPr id="97" name="Google Shape;97;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 2</a:t>
            </a:r>
            <a:endParaRPr/>
          </a:p>
        </p:txBody>
      </p:sp>
      <p:sp>
        <p:nvSpPr>
          <p:cNvPr id="103" name="Google Shape;103;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Analyze</a:t>
            </a:r>
            <a:endParaRPr/>
          </a:p>
          <a:p>
            <a:pPr indent="-317500" lvl="1" marL="914400" rtl="0" algn="l">
              <a:spcBef>
                <a:spcPts val="0"/>
              </a:spcBef>
              <a:spcAft>
                <a:spcPts val="0"/>
              </a:spcAft>
              <a:buSzPts val="1400"/>
              <a:buChar char="○"/>
            </a:pPr>
            <a:r>
              <a:rPr lang="en"/>
              <a:t>Dataset profiler</a:t>
            </a:r>
            <a:endParaRPr/>
          </a:p>
          <a:p>
            <a:pPr indent="-317500" lvl="2" marL="1371600" rtl="0" algn="l">
              <a:spcBef>
                <a:spcPts val="0"/>
              </a:spcBef>
              <a:spcAft>
                <a:spcPts val="0"/>
              </a:spcAft>
              <a:buSzPts val="1400"/>
              <a:buChar char="■"/>
            </a:pPr>
            <a:r>
              <a:rPr lang="en"/>
              <a:t>Essentially the pandas DataFrame methods: describe, info, corr, head, tail, etc.</a:t>
            </a:r>
            <a:endParaRPr/>
          </a:p>
          <a:p>
            <a:pPr indent="-342900" lvl="0" marL="457200" rtl="0" algn="l">
              <a:spcBef>
                <a:spcPts val="0"/>
              </a:spcBef>
              <a:spcAft>
                <a:spcPts val="0"/>
              </a:spcAft>
              <a:buSzPts val="1800"/>
              <a:buChar char="●"/>
            </a:pPr>
            <a:r>
              <a:rPr lang="en"/>
              <a:t>Visualize</a:t>
            </a:r>
            <a:endParaRPr/>
          </a:p>
          <a:p>
            <a:pPr indent="-317500" lvl="1" marL="914400" rtl="0" algn="l">
              <a:spcBef>
                <a:spcPts val="0"/>
              </a:spcBef>
              <a:spcAft>
                <a:spcPts val="0"/>
              </a:spcAft>
              <a:buSzPts val="1400"/>
              <a:buChar char="○"/>
            </a:pPr>
            <a:r>
              <a:rPr lang="en"/>
              <a:t>Visualize relationships through scatter plot matrix</a:t>
            </a:r>
            <a:endParaRPr/>
          </a:p>
          <a:p>
            <a:pPr indent="-317500" lvl="1" marL="914400" rtl="0" algn="l">
              <a:spcBef>
                <a:spcPts val="0"/>
              </a:spcBef>
              <a:spcAft>
                <a:spcPts val="0"/>
              </a:spcAft>
              <a:buSzPts val="1400"/>
              <a:buChar char="○"/>
            </a:pPr>
            <a:r>
              <a:rPr lang="en"/>
              <a:t>Visualize potential outliers through b</a:t>
            </a:r>
            <a:r>
              <a:rPr lang="en"/>
              <a:t>ox-and-whisker plots</a:t>
            </a:r>
            <a:endParaRPr/>
          </a:p>
          <a:p>
            <a:pPr indent="-342900" lvl="0" marL="457200" rtl="0" algn="l">
              <a:spcBef>
                <a:spcPts val="0"/>
              </a:spcBef>
              <a:spcAft>
                <a:spcPts val="0"/>
              </a:spcAft>
              <a:buSzPts val="1800"/>
              <a:buChar char="●"/>
            </a:pPr>
            <a:r>
              <a:rPr lang="en"/>
              <a:t>Prepare</a:t>
            </a:r>
            <a:endParaRPr/>
          </a:p>
          <a:p>
            <a:pPr indent="-317500" lvl="1" marL="914400" rtl="0" algn="l">
              <a:spcBef>
                <a:spcPts val="0"/>
              </a:spcBef>
              <a:spcAft>
                <a:spcPts val="0"/>
              </a:spcAft>
              <a:buSzPts val="1400"/>
              <a:buChar char="○"/>
            </a:pPr>
            <a:r>
              <a:rPr lang="en"/>
              <a:t>Remove potential outliers from the </a:t>
            </a:r>
            <a:r>
              <a:rPr lang="en"/>
              <a:t>box-and-whisker plot</a:t>
            </a:r>
            <a:endParaRPr/>
          </a:p>
          <a:p>
            <a:pPr indent="-317500" lvl="1" marL="914400" rtl="0" algn="l">
              <a:spcBef>
                <a:spcPts val="0"/>
              </a:spcBef>
              <a:spcAft>
                <a:spcPts val="0"/>
              </a:spcAft>
              <a:buSzPts val="1400"/>
              <a:buChar char="○"/>
            </a:pPr>
            <a:r>
              <a:rPr lang="en"/>
              <a:t>Remove bias through scaler (Editor Note: no need to do RobustScaler since outliers have been resolved)</a:t>
            </a:r>
            <a:endParaRPr/>
          </a:p>
          <a:p>
            <a:pPr indent="-342900" lvl="0" marL="457200" rtl="0" algn="l">
              <a:spcBef>
                <a:spcPts val="0"/>
              </a:spcBef>
              <a:spcAft>
                <a:spcPts val="0"/>
              </a:spcAft>
              <a:buSzPts val="1800"/>
              <a:buChar char="●"/>
            </a:pPr>
            <a:r>
              <a:rPr lang="en"/>
              <a:t>Train and Test</a:t>
            </a:r>
            <a:endParaRPr/>
          </a:p>
          <a:p>
            <a:pPr indent="-317500" lvl="1" marL="914400" rtl="0" algn="l">
              <a:spcBef>
                <a:spcPts val="0"/>
              </a:spcBef>
              <a:spcAft>
                <a:spcPts val="0"/>
              </a:spcAft>
              <a:buSzPts val="1400"/>
              <a:buChar char="○"/>
            </a:pPr>
            <a:r>
              <a:rPr lang="en"/>
              <a:t>Choose models</a:t>
            </a:r>
            <a:endParaRPr/>
          </a:p>
          <a:p>
            <a:pPr indent="-317500" lvl="1" marL="914400" rtl="0" algn="l">
              <a:spcBef>
                <a:spcPts val="0"/>
              </a:spcBef>
              <a:spcAft>
                <a:spcPts val="0"/>
              </a:spcAft>
              <a:buSzPts val="1400"/>
              <a:buChar char="○"/>
            </a:pPr>
            <a:r>
              <a:rPr lang="en"/>
              <a:t>Visualize and analyze effectiveness</a:t>
            </a:r>
            <a:endParaRPr/>
          </a:p>
        </p:txBody>
      </p:sp>
      <p:sp>
        <p:nvSpPr>
          <p:cNvPr id="104" name="Google Shape;104;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 2 Analyze Dataset</a:t>
            </a:r>
            <a:endParaRPr/>
          </a:p>
        </p:txBody>
      </p:sp>
      <p:sp>
        <p:nvSpPr>
          <p:cNvPr id="110" name="Google Shape;110;p20"/>
          <p:cNvSpPr txBox="1"/>
          <p:nvPr>
            <p:ph idx="1" type="body"/>
          </p:nvPr>
        </p:nvSpPr>
        <p:spPr>
          <a:xfrm>
            <a:off x="311700" y="1152475"/>
            <a:ext cx="5212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Used ydata_profiling to analyze the dataset.</a:t>
            </a:r>
            <a:endParaRPr/>
          </a:p>
          <a:p>
            <a:pPr indent="0" lvl="0" marL="0" rtl="0" algn="l">
              <a:spcBef>
                <a:spcPts val="1200"/>
              </a:spcBef>
              <a:spcAft>
                <a:spcPts val="0"/>
              </a:spcAft>
              <a:buNone/>
            </a:pPr>
            <a:r>
              <a:rPr lang="en"/>
              <a:t>The dataset has the following characteristics:</a:t>
            </a:r>
            <a:endParaRPr/>
          </a:p>
          <a:p>
            <a:pPr indent="-342900" lvl="0" marL="457200" rtl="0" algn="l">
              <a:spcBef>
                <a:spcPts val="1200"/>
              </a:spcBef>
              <a:spcAft>
                <a:spcPts val="0"/>
              </a:spcAft>
              <a:buSzPts val="1800"/>
              <a:buAutoNum type="arabicPeriod"/>
            </a:pPr>
            <a:r>
              <a:rPr lang="en"/>
              <a:t>A total of </a:t>
            </a:r>
            <a:r>
              <a:rPr lang="en"/>
              <a:t>2,564 </a:t>
            </a:r>
            <a:r>
              <a:rPr lang="en"/>
              <a:t>rows from initial dataset</a:t>
            </a:r>
            <a:endParaRPr/>
          </a:p>
          <a:p>
            <a:pPr indent="-342900" lvl="0" marL="457200" rtl="0" algn="l">
              <a:spcBef>
                <a:spcPts val="0"/>
              </a:spcBef>
              <a:spcAft>
                <a:spcPts val="0"/>
              </a:spcAft>
              <a:buSzPts val="1800"/>
              <a:buAutoNum type="arabicPeriod"/>
            </a:pPr>
            <a:r>
              <a:rPr lang="en"/>
              <a:t>Contains </a:t>
            </a:r>
            <a:r>
              <a:rPr lang="en"/>
              <a:t>2,484 rows after removing 80 rows with missing values</a:t>
            </a:r>
            <a:endParaRPr/>
          </a:p>
          <a:p>
            <a:pPr indent="-342900" lvl="0" marL="457200" rtl="0" algn="l">
              <a:spcBef>
                <a:spcPts val="0"/>
              </a:spcBef>
              <a:spcAft>
                <a:spcPts val="0"/>
              </a:spcAft>
              <a:buSzPts val="1800"/>
              <a:buAutoNum type="arabicPeriod"/>
            </a:pPr>
            <a:r>
              <a:rPr lang="en"/>
              <a:t>All columns contain real number values except date and time</a:t>
            </a:r>
            <a:endParaRPr/>
          </a:p>
          <a:p>
            <a:pPr indent="-342900" lvl="0" marL="457200" rtl="0" algn="l">
              <a:spcBef>
                <a:spcPts val="0"/>
              </a:spcBef>
              <a:spcAft>
                <a:spcPts val="0"/>
              </a:spcAft>
              <a:buSzPts val="1800"/>
              <a:buAutoNum type="arabicPeriod"/>
            </a:pPr>
            <a:r>
              <a:rPr lang="en"/>
              <a:t>MFR has highest correlation with H2R and Pressure</a:t>
            </a:r>
            <a:endParaRPr/>
          </a:p>
        </p:txBody>
      </p:sp>
      <p:pic>
        <p:nvPicPr>
          <p:cNvPr id="111" name="Google Shape;111;p20"/>
          <p:cNvPicPr preferRelativeResize="0"/>
          <p:nvPr/>
        </p:nvPicPr>
        <p:blipFill>
          <a:blip r:embed="rId3">
            <a:alphaModFix/>
          </a:blip>
          <a:stretch>
            <a:fillRect/>
          </a:stretch>
        </p:blipFill>
        <p:spPr>
          <a:xfrm>
            <a:off x="5523781" y="1152475"/>
            <a:ext cx="3308515" cy="3416399"/>
          </a:xfrm>
          <a:prstGeom prst="rect">
            <a:avLst/>
          </a:prstGeom>
          <a:noFill/>
          <a:ln>
            <a:noFill/>
          </a:ln>
        </p:spPr>
      </p:pic>
      <p:sp>
        <p:nvSpPr>
          <p:cNvPr id="112" name="Google Shape;112;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 2 Visualize Dataset</a:t>
            </a:r>
            <a:endParaRPr/>
          </a:p>
        </p:txBody>
      </p:sp>
      <p:sp>
        <p:nvSpPr>
          <p:cNvPr id="118" name="Google Shape;118;p21"/>
          <p:cNvSpPr txBox="1"/>
          <p:nvPr>
            <p:ph idx="1" type="body"/>
          </p:nvPr>
        </p:nvSpPr>
        <p:spPr>
          <a:xfrm>
            <a:off x="311700" y="1152475"/>
            <a:ext cx="5088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scatter plot matrix shows no obvious patterns or relationships.</a:t>
            </a:r>
            <a:endParaRPr/>
          </a:p>
          <a:p>
            <a:pPr indent="0" lvl="0" marL="0" rtl="0" algn="l">
              <a:spcBef>
                <a:spcPts val="1200"/>
              </a:spcBef>
              <a:spcAft>
                <a:spcPts val="0"/>
              </a:spcAft>
              <a:buNone/>
            </a:pPr>
            <a:r>
              <a:rPr lang="en"/>
              <a:t>Except, there </a:t>
            </a:r>
            <a:r>
              <a:rPr lang="en"/>
              <a:t>seems</a:t>
            </a:r>
            <a:r>
              <a:rPr lang="en"/>
              <a:t> to be two groups for the MFR histogram.</a:t>
            </a:r>
            <a:endParaRPr/>
          </a:p>
          <a:p>
            <a:pPr indent="0" lvl="0" marL="0" rtl="0" algn="l">
              <a:spcBef>
                <a:spcPts val="1200"/>
              </a:spcBef>
              <a:spcAft>
                <a:spcPts val="1200"/>
              </a:spcAft>
              <a:buNone/>
            </a:pPr>
            <a:r>
              <a:rPr lang="en"/>
              <a:t>Splitting the MFR column into two groups and graphing them together may provide further insights into the dataset.</a:t>
            </a:r>
            <a:endParaRPr/>
          </a:p>
        </p:txBody>
      </p:sp>
      <p:pic>
        <p:nvPicPr>
          <p:cNvPr id="119" name="Google Shape;119;p21"/>
          <p:cNvPicPr preferRelativeResize="0"/>
          <p:nvPr/>
        </p:nvPicPr>
        <p:blipFill>
          <a:blip r:embed="rId3">
            <a:alphaModFix/>
          </a:blip>
          <a:stretch>
            <a:fillRect/>
          </a:stretch>
        </p:blipFill>
        <p:spPr>
          <a:xfrm>
            <a:off x="5400061" y="1152475"/>
            <a:ext cx="3432239" cy="3416399"/>
          </a:xfrm>
          <a:prstGeom prst="rect">
            <a:avLst/>
          </a:prstGeom>
          <a:noFill/>
          <a:ln>
            <a:noFill/>
          </a:ln>
        </p:spPr>
      </p:pic>
      <p:sp>
        <p:nvSpPr>
          <p:cNvPr id="120" name="Google Shape;120;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